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9" r:id="rId3"/>
    <p:sldId id="268" r:id="rId4"/>
    <p:sldId id="260" r:id="rId5"/>
    <p:sldId id="261" r:id="rId6"/>
    <p:sldId id="262" r:id="rId7"/>
    <p:sldId id="263" r:id="rId8"/>
    <p:sldId id="265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BC2F6-6788-4BDD-AACF-DF21083FF742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51DB8-8253-446A-8899-ED3A3B65B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7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A26C14-9CCE-4DF9-AB9B-1EA1E825AD06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009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04875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04875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04875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04875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6184D5-2E26-4BC8-854A-B060D237DBD2}" type="slidenum">
              <a:rPr lang="en-GB" altLang="en-US" sz="1200" smtClean="0"/>
              <a:pPr/>
              <a:t>10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21989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0FCD9-4DDC-4642-90EE-8A84740F432F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906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0FCD9-4DDC-4642-90EE-8A84740F432F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048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0FCD9-4DDC-4642-90EE-8A84740F432F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822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0FCD9-4DDC-4642-90EE-8A84740F432F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62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0FCD9-4DDC-4642-90EE-8A84740F432F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82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0FCD9-4DDC-4642-90EE-8A84740F432F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110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0FCD9-4DDC-4642-90EE-8A84740F432F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56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25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650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2263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7875" indent="-22542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50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22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194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6675" indent="-22542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90FCD9-4DDC-4642-90EE-8A84740F432F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129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13A4F-64B5-40F6-954E-9018B16F662E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10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04343-7E6D-42DB-86D7-2C9A662D6B2F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58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6EEB7-D3BC-4CD5-B060-9267C0BFEE14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2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30B0A-5D9B-4435-B8EB-E091234F8139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64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D390-5763-41F1-8D70-C85ABD9FDAF4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2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8090C-1A51-41E8-9E2C-E519B4ACDCAC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1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31E00-74D6-4C47-B1CD-35C1975E301D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2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31892-B8D5-4E4C-9541-C487FC39E842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0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8C8B0-70CF-46AA-B04D-9D6C34F4CB5A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7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40D60-7CBD-422D-B769-3CCB2B97B638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49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2B301-AB3E-4228-8A25-15A9F5890553}" type="slidenum">
              <a:rPr lang="en-GB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3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1" y="2995583"/>
            <a:ext cx="1847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r-BE" alt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301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7051" y="616585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accent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2D4CBB-6566-4899-8C6C-3CABE355706C}" type="slidenum">
              <a:rPr lang="en-GB" altLang="en-US">
                <a:solidFill>
                  <a:srgbClr val="3333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1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mailto:edps@edps.europa.eu" TargetMode="External"/><Relationship Id="rId4" Type="http://schemas.openxmlformats.org/officeDocument/2006/relationships/hyperlink" Target="http://www.edps.europa.e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594351" y="1341439"/>
            <a:ext cx="4678363" cy="1152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altLang="en-US" sz="3200" b="1" dirty="0" smtClean="0">
                <a:solidFill>
                  <a:schemeClr val="accent2"/>
                </a:solidFill>
              </a:rPr>
              <a:t>Update from the ITP Sector</a:t>
            </a:r>
            <a:r>
              <a:rPr lang="en-GB" altLang="en-US" sz="3200" b="1" dirty="0">
                <a:solidFill>
                  <a:schemeClr val="accent2"/>
                </a:solidFill>
              </a:rPr>
              <a:t/>
            </a:r>
            <a:br>
              <a:rPr lang="en-GB" altLang="en-US" sz="3200" b="1" dirty="0">
                <a:solidFill>
                  <a:schemeClr val="accent2"/>
                </a:solidFill>
              </a:rPr>
            </a:br>
            <a:r>
              <a:rPr lang="en-GB" altLang="en-US" sz="3200" b="1" dirty="0">
                <a:solidFill>
                  <a:schemeClr val="accent2"/>
                </a:solidFill>
              </a:rPr>
              <a:t/>
            </a:r>
            <a:br>
              <a:rPr lang="en-GB" altLang="en-US" sz="3200" b="1" dirty="0">
                <a:solidFill>
                  <a:schemeClr val="accent2"/>
                </a:solidFill>
              </a:rPr>
            </a:br>
            <a:r>
              <a:rPr lang="en-GB" altLang="en-US" sz="2800" b="1" i="1" dirty="0">
                <a:solidFill>
                  <a:schemeClr val="accent2"/>
                </a:solidFill>
              </a:rPr>
              <a:t/>
            </a:r>
            <a:br>
              <a:rPr lang="en-GB" altLang="en-US" sz="2800" b="1" i="1" dirty="0">
                <a:solidFill>
                  <a:schemeClr val="accent2"/>
                </a:solidFill>
              </a:rPr>
            </a:br>
            <a:endParaRPr lang="en-GB" alt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951985" y="5013325"/>
            <a:ext cx="4249291" cy="1233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>
              <a:lnSpc>
                <a:spcPct val="80000"/>
              </a:lnSpc>
            </a:pPr>
            <a:r>
              <a:rPr lang="fr-FR" altLang="en-US" sz="2000" i="1" dirty="0" smtClean="0">
                <a:solidFill>
                  <a:schemeClr val="accent2"/>
                </a:solidFill>
              </a:rPr>
              <a:t>DPO </a:t>
            </a:r>
            <a:r>
              <a:rPr lang="fr-FR" altLang="en-US" sz="2000" i="1" dirty="0">
                <a:solidFill>
                  <a:schemeClr val="accent2"/>
                </a:solidFill>
              </a:rPr>
              <a:t>Meeting </a:t>
            </a:r>
            <a:r>
              <a:rPr lang="fr-FR" altLang="en-US" sz="2000" i="1" dirty="0" smtClean="0">
                <a:solidFill>
                  <a:schemeClr val="accent2"/>
                </a:solidFill>
              </a:rPr>
              <a:t>31 </a:t>
            </a:r>
            <a:r>
              <a:rPr lang="fr-FR" altLang="en-US" sz="2000" i="1" dirty="0">
                <a:solidFill>
                  <a:schemeClr val="accent2"/>
                </a:solidFill>
              </a:rPr>
              <a:t>May 2018</a:t>
            </a:r>
          </a:p>
          <a:p>
            <a:pPr algn="r">
              <a:lnSpc>
                <a:spcPct val="80000"/>
              </a:lnSpc>
            </a:pPr>
            <a:r>
              <a:rPr lang="en-GB" altLang="en-US" sz="1800" b="1" dirty="0">
                <a:solidFill>
                  <a:schemeClr val="accent2"/>
                </a:solidFill>
              </a:rPr>
              <a:t>Achim Klabunde</a:t>
            </a:r>
          </a:p>
          <a:p>
            <a:pPr algn="r">
              <a:lnSpc>
                <a:spcPct val="80000"/>
              </a:lnSpc>
            </a:pPr>
            <a:r>
              <a:rPr lang="en-GB" altLang="en-US" sz="1800" b="1" dirty="0">
                <a:solidFill>
                  <a:schemeClr val="accent2"/>
                </a:solidFill>
              </a:rPr>
              <a:t>Head of Sector IT Policy</a:t>
            </a:r>
          </a:p>
          <a:p>
            <a:pPr algn="r">
              <a:lnSpc>
                <a:spcPct val="80000"/>
              </a:lnSpc>
            </a:pPr>
            <a:r>
              <a:rPr lang="en-GB" altLang="en-US" sz="1800" b="1" dirty="0">
                <a:solidFill>
                  <a:schemeClr val="accent2"/>
                </a:solidFill>
              </a:rPr>
              <a:t>European Data Protection Supervisor</a:t>
            </a:r>
            <a:endParaRPr lang="en-GB" altLang="en-US" sz="3600" dirty="0"/>
          </a:p>
          <a:p>
            <a:pPr lvl="4">
              <a:lnSpc>
                <a:spcPct val="90000"/>
              </a:lnSpc>
            </a:pPr>
            <a:endParaRPr lang="en-GB" altLang="en-US" dirty="0" smtClean="0"/>
          </a:p>
        </p:txBody>
      </p:sp>
      <p:pic>
        <p:nvPicPr>
          <p:cNvPr id="4101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96851"/>
            <a:ext cx="3635375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4903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/>
              <a:t>  </a:t>
            </a:r>
            <a:endParaRPr lang="en-GB" altLang="en-US" sz="4800" b="1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3389" y="908051"/>
            <a:ext cx="8785225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2" algn="ctr">
              <a:buFontTx/>
              <a:buNone/>
            </a:pPr>
            <a:r>
              <a:rPr lang="en-GB" altLang="en-US" sz="3600" b="1">
                <a:solidFill>
                  <a:schemeClr val="accent2"/>
                </a:solidFill>
              </a:rPr>
              <a:t>Thank you for your attention!</a:t>
            </a:r>
          </a:p>
          <a:p>
            <a:pPr lvl="2" algn="ctr">
              <a:buFontTx/>
              <a:buNone/>
            </a:pPr>
            <a:r>
              <a:rPr lang="fr-FR" altLang="en-US" sz="1800" b="1">
                <a:solidFill>
                  <a:schemeClr val="accent2"/>
                </a:solidFill>
              </a:rPr>
              <a:t/>
            </a:r>
            <a:br>
              <a:rPr lang="fr-FR" altLang="en-US" sz="1800" b="1">
                <a:solidFill>
                  <a:schemeClr val="accent2"/>
                </a:solidFill>
              </a:rPr>
            </a:br>
            <a:r>
              <a:rPr lang="fr-FR" altLang="en-US" b="1" smtClean="0">
                <a:solidFill>
                  <a:schemeClr val="accent2"/>
                </a:solidFill>
              </a:rPr>
              <a:t>For more information:</a:t>
            </a:r>
          </a:p>
          <a:p>
            <a:pPr lvl="2" algn="ctr">
              <a:buFontTx/>
              <a:buNone/>
            </a:pPr>
            <a:r>
              <a:rPr lang="fr-FR" altLang="en-US" sz="2000" b="1">
                <a:solidFill>
                  <a:schemeClr val="accent2"/>
                </a:solidFill>
              </a:rPr>
              <a:t/>
            </a:r>
            <a:br>
              <a:rPr lang="fr-FR" altLang="en-US" sz="2000" b="1">
                <a:solidFill>
                  <a:schemeClr val="accent2"/>
                </a:solidFill>
              </a:rPr>
            </a:br>
            <a:r>
              <a:rPr lang="fr-FR" altLang="en-US" b="1" smtClean="0">
                <a:solidFill>
                  <a:schemeClr val="accent2"/>
                </a:solidFill>
                <a:hlinkClick r:id="rId4"/>
              </a:rPr>
              <a:t>www.edps.europa.eu</a:t>
            </a:r>
            <a:endParaRPr lang="fr-FR" altLang="en-US" b="1" smtClean="0">
              <a:solidFill>
                <a:schemeClr val="accent2"/>
              </a:solidFill>
            </a:endParaRPr>
          </a:p>
          <a:p>
            <a:pPr lvl="2" algn="ctr">
              <a:buFontTx/>
              <a:buNone/>
            </a:pPr>
            <a:r>
              <a:rPr lang="fr-FR" altLang="en-US" b="1" smtClean="0">
                <a:solidFill>
                  <a:schemeClr val="accent2"/>
                </a:solidFill>
                <a:hlinkClick r:id="rId5"/>
              </a:rPr>
              <a:t>edps@edps.europa.eu</a:t>
            </a:r>
            <a:endParaRPr lang="fr-FR" altLang="en-US" b="1" smtClean="0">
              <a:solidFill>
                <a:schemeClr val="accent2"/>
              </a:solidFill>
            </a:endParaRPr>
          </a:p>
          <a:p>
            <a:pPr lvl="3">
              <a:buFontTx/>
              <a:buChar char="-"/>
            </a:pPr>
            <a:endParaRPr lang="en-GB" altLang="en-US" smtClean="0"/>
          </a:p>
        </p:txBody>
      </p:sp>
      <p:pic>
        <p:nvPicPr>
          <p:cNvPr id="41989" name="Picture 5" descr="menu_icon_twitter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925" y="3716338"/>
            <a:ext cx="54768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908676" y="3751264"/>
            <a:ext cx="40037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400" b="1" dirty="0">
                <a:solidFill>
                  <a:schemeClr val="accent2"/>
                </a:solidFill>
              </a:rPr>
              <a:t>@</a:t>
            </a:r>
            <a:r>
              <a:rPr lang="fr-FR" altLang="en-US" sz="2400" b="1" dirty="0">
                <a:solidFill>
                  <a:schemeClr val="accent2"/>
                </a:solidFill>
              </a:rPr>
              <a:t>EU_EDPS @</a:t>
            </a:r>
            <a:r>
              <a:rPr lang="fr-FR" altLang="en-US" sz="2400" b="1" dirty="0" err="1">
                <a:solidFill>
                  <a:schemeClr val="accent2"/>
                </a:solidFill>
              </a:rPr>
              <a:t>achimkla</a:t>
            </a:r>
            <a:endParaRPr lang="en-GB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5908676" y="4627563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2400" b="1">
                <a:solidFill>
                  <a:schemeClr val="accent2"/>
                </a:solidFill>
              </a:rPr>
              <a:t>EDPS</a:t>
            </a:r>
            <a:endParaRPr lang="en-GB" altLang="en-US" sz="2400" b="1">
              <a:solidFill>
                <a:schemeClr val="accent2"/>
              </a:solidFill>
            </a:endParaRPr>
          </a:p>
        </p:txBody>
      </p:sp>
      <p:pic>
        <p:nvPicPr>
          <p:cNvPr id="4199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4537075"/>
            <a:ext cx="547688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5908675" y="5435600"/>
            <a:ext cx="45085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1800" b="1">
                <a:solidFill>
                  <a:schemeClr val="accent2"/>
                </a:solidFill>
              </a:rPr>
              <a:t>European Data Protection Supervisor</a:t>
            </a:r>
            <a:endParaRPr lang="en-GB" altLang="en-US" sz="1800" b="1">
              <a:solidFill>
                <a:schemeClr val="accent2"/>
              </a:solidFill>
            </a:endParaRPr>
          </a:p>
        </p:txBody>
      </p:sp>
      <p:pic>
        <p:nvPicPr>
          <p:cNvPr id="41994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925" y="5419726"/>
            <a:ext cx="54768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28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"/>
    </mc:Choice>
    <mc:Fallback xmlns="">
      <p:transition spd="slow" advTm="8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A7EAD-27AD-421A-B2D6-48B16D28B794}" type="slidenum">
              <a:rPr lang="en-GB" altLang="en-US" sz="1400">
                <a:solidFill>
                  <a:srgbClr val="333399"/>
                </a:solidFill>
              </a:rPr>
              <a:pPr/>
              <a:t>2</a:t>
            </a:fld>
            <a:endParaRPr lang="en-GB" altLang="en-US" sz="1400">
              <a:solidFill>
                <a:srgbClr val="3333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260350"/>
            <a:ext cx="8229600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 smtClean="0">
                <a:solidFill>
                  <a:schemeClr val="accent2"/>
                </a:solidFill>
              </a:rPr>
              <a:t>Agenda</a:t>
            </a:r>
            <a:endParaRPr lang="en-GB" altLang="en-US" sz="3200" dirty="0">
              <a:solidFill>
                <a:schemeClr val="accent2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7550" y="1412876"/>
            <a:ext cx="8675688" cy="4608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800" dirty="0" smtClean="0">
                <a:solidFill>
                  <a:schemeClr val="accent2"/>
                </a:solidFill>
              </a:rPr>
              <a:t>Remote inspections:</a:t>
            </a:r>
          </a:p>
          <a:p>
            <a:pPr lvl="1">
              <a:defRPr/>
            </a:pPr>
            <a:r>
              <a:rPr lang="en-GB" altLang="en-US" sz="2400" dirty="0" smtClean="0">
                <a:solidFill>
                  <a:schemeClr val="accent2"/>
                </a:solidFill>
              </a:rPr>
              <a:t>web services</a:t>
            </a:r>
          </a:p>
          <a:p>
            <a:pPr lvl="1">
              <a:defRPr/>
            </a:pPr>
            <a:r>
              <a:rPr lang="en-GB" altLang="en-US" sz="2400" dirty="0" smtClean="0">
                <a:solidFill>
                  <a:schemeClr val="accent2"/>
                </a:solidFill>
              </a:rPr>
              <a:t>mobile apps</a:t>
            </a:r>
            <a:endParaRPr lang="en-GB" altLang="en-US" sz="2400" dirty="0">
              <a:solidFill>
                <a:schemeClr val="accent2"/>
              </a:solidFill>
            </a:endParaRPr>
          </a:p>
          <a:p>
            <a:pPr>
              <a:defRPr/>
            </a:pPr>
            <a:endParaRPr lang="en-GB" altLang="en-US" sz="28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800" dirty="0" smtClean="0">
                <a:solidFill>
                  <a:schemeClr val="accent2"/>
                </a:solidFill>
              </a:rPr>
              <a:t>Adaptation to DP Reform</a:t>
            </a:r>
          </a:p>
          <a:p>
            <a:pPr lvl="1"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Review of Guidelines</a:t>
            </a:r>
          </a:p>
          <a:p>
            <a:pPr lvl="1"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New concepts</a:t>
            </a:r>
            <a:endParaRPr lang="en-GB" altLang="en-US" sz="2000" dirty="0">
              <a:solidFill>
                <a:schemeClr val="accent2"/>
              </a:solidFill>
            </a:endParaRPr>
          </a:p>
          <a:p>
            <a:pPr>
              <a:defRPr/>
            </a:pPr>
            <a:endParaRPr lang="en-GB" altLang="en-US" sz="1600" dirty="0">
              <a:solidFill>
                <a:srgbClr val="333399"/>
              </a:solidFill>
            </a:endParaRPr>
          </a:p>
          <a:p>
            <a:pPr>
              <a:defRPr/>
            </a:pPr>
            <a:endParaRPr lang="en-GB" altLang="en-US" sz="2000" dirty="0">
              <a:solidFill>
                <a:schemeClr val="accent2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707064"/>
            <a:ext cx="11874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6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A7EAD-27AD-421A-B2D6-48B16D28B794}" type="slidenum">
              <a:rPr lang="en-GB" altLang="en-US" sz="1400">
                <a:solidFill>
                  <a:srgbClr val="333399"/>
                </a:solidFill>
              </a:rPr>
              <a:pPr/>
              <a:t>3</a:t>
            </a:fld>
            <a:endParaRPr lang="en-GB" altLang="en-US" sz="1400">
              <a:solidFill>
                <a:srgbClr val="3333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260350"/>
            <a:ext cx="8229600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>
                <a:solidFill>
                  <a:schemeClr val="accent2"/>
                </a:solidFill>
              </a:rPr>
              <a:t>Data Protection Reform</a:t>
            </a:r>
            <a:endParaRPr lang="en-GB" altLang="en-US" sz="3200" dirty="0">
              <a:solidFill>
                <a:schemeClr val="accent2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7550" y="1412876"/>
            <a:ext cx="8675688" cy="4608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GDPR fully applicable 25 May 2018</a:t>
            </a:r>
            <a:endParaRPr lang="en-GB" altLang="en-US" sz="24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For EUIs: New Regulation in process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ePrivacy Regulation in process</a:t>
            </a:r>
          </a:p>
          <a:p>
            <a:pPr>
              <a:defRPr/>
            </a:pPr>
            <a:endParaRPr lang="en-GB" altLang="en-US" sz="28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New body: EDPB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Guidelines on GDPR concepts (for MS and private sector)</a:t>
            </a:r>
          </a:p>
          <a:p>
            <a:pPr>
              <a:defRPr/>
            </a:pPr>
            <a:endParaRPr lang="en-GB" altLang="en-US" sz="28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EDPS Guidelines complemented and reviewed</a:t>
            </a:r>
            <a:endParaRPr lang="en-GB" altLang="en-US" sz="2400" dirty="0">
              <a:solidFill>
                <a:schemeClr val="accent2"/>
              </a:solidFill>
            </a:endParaRPr>
          </a:p>
          <a:p>
            <a:pPr>
              <a:defRPr/>
            </a:pPr>
            <a:endParaRPr lang="en-GB" altLang="en-US" sz="1600" dirty="0">
              <a:solidFill>
                <a:srgbClr val="333399"/>
              </a:solidFill>
            </a:endParaRPr>
          </a:p>
          <a:p>
            <a:pPr>
              <a:defRPr/>
            </a:pPr>
            <a:endParaRPr lang="en-GB" altLang="en-US" sz="2000" dirty="0">
              <a:solidFill>
                <a:schemeClr val="accent2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707064"/>
            <a:ext cx="11874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74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A7EAD-27AD-421A-B2D6-48B16D28B794}" type="slidenum">
              <a:rPr lang="en-GB" altLang="en-US" sz="1400">
                <a:solidFill>
                  <a:srgbClr val="333399"/>
                </a:solidFill>
              </a:rPr>
              <a:pPr/>
              <a:t>4</a:t>
            </a:fld>
            <a:endParaRPr lang="en-GB" altLang="en-US" sz="1400">
              <a:solidFill>
                <a:srgbClr val="3333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260350"/>
            <a:ext cx="8229600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>
                <a:solidFill>
                  <a:schemeClr val="accent2"/>
                </a:solidFill>
              </a:rPr>
              <a:t>Data Protection for EUIs</a:t>
            </a:r>
            <a:endParaRPr lang="en-GB" altLang="en-US" sz="3200" dirty="0">
              <a:solidFill>
                <a:schemeClr val="accent2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7550" y="1412876"/>
            <a:ext cx="8675688" cy="4608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New regulation will transpose GDPR</a:t>
            </a:r>
            <a:endParaRPr lang="en-GB" altLang="en-US" sz="24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Same principles as GDPR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New elements:</a:t>
            </a:r>
          </a:p>
          <a:p>
            <a:pPr lvl="1"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accountability</a:t>
            </a:r>
          </a:p>
          <a:p>
            <a:pPr lvl="1"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data protection by design and by default</a:t>
            </a:r>
          </a:p>
          <a:p>
            <a:pPr lvl="1"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data breach notifications</a:t>
            </a:r>
          </a:p>
          <a:p>
            <a:pPr lvl="1"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portability</a:t>
            </a:r>
          </a:p>
          <a:p>
            <a:pPr>
              <a:defRPr/>
            </a:pPr>
            <a:r>
              <a:rPr lang="en-GB" altLang="en-US" sz="2400" dirty="0">
                <a:solidFill>
                  <a:schemeClr val="accent2"/>
                </a:solidFill>
              </a:rPr>
              <a:t>New entity: EDPB</a:t>
            </a:r>
          </a:p>
          <a:p>
            <a:pPr lvl="1"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harmonising enforcement and implementation for MS and private sector</a:t>
            </a:r>
          </a:p>
          <a:p>
            <a:pPr>
              <a:defRPr/>
            </a:pPr>
            <a:r>
              <a:rPr lang="en-GB" altLang="en-US" sz="2400" dirty="0">
                <a:solidFill>
                  <a:schemeClr val="accent2"/>
                </a:solidFill>
              </a:rPr>
              <a:t>EDPS remains supervisory authority for EUIs</a:t>
            </a:r>
          </a:p>
          <a:p>
            <a:pPr>
              <a:defRPr/>
            </a:pPr>
            <a:endParaRPr lang="en-GB" altLang="en-US" sz="1600" dirty="0">
              <a:solidFill>
                <a:srgbClr val="333399"/>
              </a:solidFill>
            </a:endParaRPr>
          </a:p>
          <a:p>
            <a:pPr>
              <a:defRPr/>
            </a:pPr>
            <a:endParaRPr lang="en-GB" altLang="en-US" sz="2000" dirty="0">
              <a:solidFill>
                <a:schemeClr val="accent2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707064"/>
            <a:ext cx="11874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606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A7EAD-27AD-421A-B2D6-48B16D28B794}" type="slidenum">
              <a:rPr lang="en-GB" altLang="en-US" sz="1400">
                <a:solidFill>
                  <a:srgbClr val="333399"/>
                </a:solidFill>
              </a:rPr>
              <a:pPr/>
              <a:t>5</a:t>
            </a:fld>
            <a:endParaRPr lang="en-GB" altLang="en-US" sz="1400">
              <a:solidFill>
                <a:srgbClr val="3333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260350"/>
            <a:ext cx="8229600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>
                <a:solidFill>
                  <a:schemeClr val="accent2"/>
                </a:solidFill>
              </a:rPr>
              <a:t>EDPS technology guidelines</a:t>
            </a:r>
            <a:endParaRPr lang="en-GB" altLang="en-US" sz="3200" dirty="0">
              <a:solidFill>
                <a:schemeClr val="accent2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7550" y="1412876"/>
            <a:ext cx="8675688" cy="4608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800" dirty="0" err="1">
                <a:solidFill>
                  <a:schemeClr val="accent2"/>
                </a:solidFill>
              </a:rPr>
              <a:t>eCommunications</a:t>
            </a:r>
            <a:endParaRPr lang="en-GB" altLang="en-US" sz="24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Web services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Mobile devices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Mobile apps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Security for Personal Data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Cloud Computing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accent2"/>
                </a:solidFill>
              </a:rPr>
              <a:t>IT Management and IT Governance</a:t>
            </a:r>
            <a:endParaRPr lang="en-GB" altLang="en-US" sz="1600" dirty="0">
              <a:solidFill>
                <a:srgbClr val="333399"/>
              </a:solidFill>
            </a:endParaRPr>
          </a:p>
          <a:p>
            <a:pPr>
              <a:defRPr/>
            </a:pPr>
            <a:endParaRPr lang="en-GB" altLang="en-US" sz="2000" dirty="0">
              <a:solidFill>
                <a:schemeClr val="accent2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2000" dirty="0">
              <a:solidFill>
                <a:srgbClr val="333399"/>
              </a:solidFill>
            </a:endParaRP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707064"/>
            <a:ext cx="11874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45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A7EAD-27AD-421A-B2D6-48B16D28B794}" type="slidenum">
              <a:rPr lang="en-GB" altLang="en-US" sz="1400">
                <a:solidFill>
                  <a:srgbClr val="333399"/>
                </a:solidFill>
              </a:rPr>
              <a:pPr/>
              <a:t>6</a:t>
            </a:fld>
            <a:endParaRPr lang="en-GB" altLang="en-US" sz="1400">
              <a:solidFill>
                <a:srgbClr val="3333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260350"/>
            <a:ext cx="8229600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>
                <a:solidFill>
                  <a:schemeClr val="accent2"/>
                </a:solidFill>
              </a:rPr>
              <a:t>Evolution: EDPS technology guidelines</a:t>
            </a:r>
            <a:endParaRPr lang="en-GB" altLang="en-US" sz="3200" dirty="0">
              <a:solidFill>
                <a:schemeClr val="accent2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7550" y="1412876"/>
            <a:ext cx="8675688" cy="4608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Review after new EUI Regulation and ePrivacy:</a:t>
            </a:r>
          </a:p>
          <a:p>
            <a:pPr lvl="1">
              <a:defRPr/>
            </a:pPr>
            <a:r>
              <a:rPr lang="en-GB" altLang="en-US" sz="1800" dirty="0" err="1">
                <a:solidFill>
                  <a:schemeClr val="accent2"/>
                </a:solidFill>
              </a:rPr>
              <a:t>eCommunications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Web services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Mobile devices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Mobile apps</a:t>
            </a:r>
          </a:p>
          <a:p>
            <a:pPr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Review after new EUI Regulation: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Security for Personal Data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Cloud Computing*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IT Management and IT Governance*</a:t>
            </a:r>
          </a:p>
          <a:p>
            <a:pPr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New topics: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Data breach notification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Portability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Data Protection by Design and by Default</a:t>
            </a:r>
          </a:p>
          <a:p>
            <a:pPr marL="0" indent="0">
              <a:buNone/>
              <a:defRPr/>
            </a:pPr>
            <a:r>
              <a:rPr lang="en-GB" altLang="en-US" sz="1600" dirty="0">
                <a:solidFill>
                  <a:schemeClr val="accent2"/>
                </a:solidFill>
              </a:rPr>
              <a:t>* already GDPR </a:t>
            </a:r>
            <a:r>
              <a:rPr lang="en-GB" altLang="en-US" sz="1600" dirty="0" smtClean="0">
                <a:solidFill>
                  <a:schemeClr val="accent2"/>
                </a:solidFill>
              </a:rPr>
              <a:t>compliant in substance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707064"/>
            <a:ext cx="11874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2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A7EAD-27AD-421A-B2D6-48B16D28B794}" type="slidenum">
              <a:rPr lang="en-GB" altLang="en-US" sz="1400">
                <a:solidFill>
                  <a:srgbClr val="333399"/>
                </a:solidFill>
              </a:rPr>
              <a:pPr/>
              <a:t>7</a:t>
            </a:fld>
            <a:endParaRPr lang="en-GB" altLang="en-US" sz="1400">
              <a:solidFill>
                <a:srgbClr val="3333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260350"/>
            <a:ext cx="8229600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 smtClean="0">
                <a:solidFill>
                  <a:schemeClr val="accent2"/>
                </a:solidFill>
              </a:rPr>
              <a:t>New guidelines on technology related subjects</a:t>
            </a:r>
            <a:endParaRPr lang="en-GB" altLang="en-US" sz="3200" dirty="0">
              <a:solidFill>
                <a:schemeClr val="accent2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7550" y="1412876"/>
            <a:ext cx="8675688" cy="4608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Data breach notification:</a:t>
            </a:r>
            <a:endParaRPr lang="en-GB" altLang="en-US" sz="20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EDPB Guidelines already published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Drafting in progress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Shortly after new EUI DP Regulation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Portability: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EDPB Guidelines already published 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Adaptation to EUI context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Following data subject’s rights guidelines</a:t>
            </a:r>
          </a:p>
          <a:p>
            <a:pPr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Data protection by Design and by Default: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partly addressed in IT management guidelines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partly addressed in EDPS opinion on Privacy By Design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EDPB guidelines not yet </a:t>
            </a:r>
            <a:r>
              <a:rPr lang="en-GB" altLang="en-US" sz="1800" dirty="0" smtClean="0">
                <a:solidFill>
                  <a:schemeClr val="accent2"/>
                </a:solidFill>
              </a:rPr>
              <a:t>available</a:t>
            </a:r>
            <a:endParaRPr lang="en-GB" altLang="en-US" sz="16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707064"/>
            <a:ext cx="11874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762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A7EAD-27AD-421A-B2D6-48B16D28B794}" type="slidenum">
              <a:rPr lang="en-GB" altLang="en-US" sz="1400">
                <a:solidFill>
                  <a:srgbClr val="333399"/>
                </a:solidFill>
              </a:rPr>
              <a:pPr/>
              <a:t>8</a:t>
            </a:fld>
            <a:endParaRPr lang="en-GB" altLang="en-US" sz="1400">
              <a:solidFill>
                <a:srgbClr val="3333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260350"/>
            <a:ext cx="8229600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 smtClean="0">
                <a:solidFill>
                  <a:schemeClr val="accent2"/>
                </a:solidFill>
              </a:rPr>
              <a:t>New guidelines on technology related subjects</a:t>
            </a:r>
            <a:endParaRPr lang="en-GB" altLang="en-US" sz="3200" dirty="0">
              <a:solidFill>
                <a:schemeClr val="accent2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7550" y="1412876"/>
            <a:ext cx="8675688" cy="4608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Data breach notification:</a:t>
            </a:r>
            <a:endParaRPr lang="en-GB" altLang="en-US" sz="20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EDPB Guidelines already published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Drafting in progress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Shortly after new EUI DP Regulation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Portability: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EDPB Guidelines already published 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Adaptation to EUI context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Following data subject’s rights guidelines</a:t>
            </a:r>
          </a:p>
          <a:p>
            <a:pPr>
              <a:defRPr/>
            </a:pPr>
            <a:r>
              <a:rPr lang="en-GB" altLang="en-US" sz="2000" dirty="0">
                <a:solidFill>
                  <a:schemeClr val="accent2"/>
                </a:solidFill>
              </a:rPr>
              <a:t>Data protection by Design and by Default: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partly addressed in IT management guidelines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partly addressed in EDPS opinion on Privacy By Design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EDPB guidelines not yet available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707064"/>
            <a:ext cx="11874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87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A7EAD-27AD-421A-B2D6-48B16D28B794}" type="slidenum">
              <a:rPr lang="en-GB" altLang="en-US" sz="1400">
                <a:solidFill>
                  <a:srgbClr val="333399"/>
                </a:solidFill>
              </a:rPr>
              <a:pPr/>
              <a:t>9</a:t>
            </a:fld>
            <a:endParaRPr lang="en-GB" altLang="en-US" sz="1400">
              <a:solidFill>
                <a:srgbClr val="333399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7850" y="260350"/>
            <a:ext cx="8229600" cy="86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3600" dirty="0" smtClean="0">
                <a:solidFill>
                  <a:schemeClr val="accent2"/>
                </a:solidFill>
              </a:rPr>
              <a:t>Review of existing guidelines on technology related subjects</a:t>
            </a:r>
            <a:endParaRPr lang="en-GB" altLang="en-US" sz="3200" dirty="0">
              <a:solidFill>
                <a:schemeClr val="accent2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7550" y="1412876"/>
            <a:ext cx="8675688" cy="46085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Security of personal data:</a:t>
            </a:r>
            <a:endParaRPr lang="en-GB" altLang="en-US" sz="20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Revised text compared to Regulation 45/2001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principles unchanged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Shortly after new EUI DP Regulation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Cloud Computing</a:t>
            </a:r>
            <a:endParaRPr lang="en-GB" altLang="en-US" sz="20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already based on Regulation 45/2001 and GDPR 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substance unaffected by new EUI DP Regulation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updating legal references</a:t>
            </a: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possibly adapting </a:t>
            </a:r>
            <a:r>
              <a:rPr lang="en-GB" altLang="en-US" sz="1800" dirty="0" err="1" smtClean="0">
                <a:solidFill>
                  <a:schemeClr val="accent2"/>
                </a:solidFill>
              </a:rPr>
              <a:t>neu</a:t>
            </a:r>
            <a:r>
              <a:rPr lang="en-GB" altLang="en-US" sz="1800" dirty="0" smtClean="0">
                <a:solidFill>
                  <a:schemeClr val="accent2"/>
                </a:solidFill>
              </a:rPr>
              <a:t> inter-institutional context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altLang="en-US" sz="2000" dirty="0" smtClean="0">
                <a:solidFill>
                  <a:schemeClr val="accent2"/>
                </a:solidFill>
              </a:rPr>
              <a:t>IT management and IT governance:</a:t>
            </a:r>
            <a:endParaRPr lang="en-GB" altLang="en-US" sz="20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already based on Regulation 45/2001 and GDPR 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substance unaffected by new EUI DP Regulation</a:t>
            </a:r>
          </a:p>
          <a:p>
            <a:pPr lvl="1">
              <a:defRPr/>
            </a:pPr>
            <a:r>
              <a:rPr lang="en-GB" altLang="en-US" sz="1800" dirty="0">
                <a:solidFill>
                  <a:schemeClr val="accent2"/>
                </a:solidFill>
              </a:rPr>
              <a:t>updating legal </a:t>
            </a:r>
            <a:r>
              <a:rPr lang="en-GB" altLang="en-US" sz="1800" dirty="0" smtClean="0">
                <a:solidFill>
                  <a:schemeClr val="accent2"/>
                </a:solidFill>
              </a:rPr>
              <a:t>references</a:t>
            </a:r>
          </a:p>
          <a:p>
            <a:pPr lvl="1">
              <a:defRPr/>
            </a:pPr>
            <a:r>
              <a:rPr lang="en-GB" altLang="en-US" sz="1800" dirty="0" smtClean="0">
                <a:solidFill>
                  <a:schemeClr val="accent2"/>
                </a:solidFill>
              </a:rPr>
              <a:t>possibly adding more examples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  <a:p>
            <a:pPr marL="0" indent="0" algn="just">
              <a:buNone/>
              <a:defRPr/>
            </a:pPr>
            <a:endParaRPr lang="en-GB" altLang="en-US" sz="1600" dirty="0">
              <a:solidFill>
                <a:srgbClr val="333399"/>
              </a:solidFill>
            </a:endParaRP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707064"/>
            <a:ext cx="11874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90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PS Template Powerpoint presentation (2)">
  <a:themeElements>
    <a:clrScheme name="EDPS Template Powerpoint presentation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PS Template Powerpoint presentation (2)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PS Template Powerpoint presentation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S Template Powerpoint presentation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S Template Powerpoint presentation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S Template Powerpoint presentation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S Template Powerpoint presentation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PS Template Powerpoint presentation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S Template Powerpoint presentation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S Template Powerpoint presentation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S Template Powerpoint presentation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S Template Powerpoint presentation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S Template Powerpoint presentation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PS Template Powerpoint presentation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449</Words>
  <Application>Microsoft Office PowerPoint</Application>
  <PresentationFormat>Widescreen</PresentationFormat>
  <Paragraphs>136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EDPS Template Powerpoint presentation (2)</vt:lpstr>
      <vt:lpstr>Update from the ITP Sector   </vt:lpstr>
      <vt:lpstr>Agenda</vt:lpstr>
      <vt:lpstr>Data Protection Reform</vt:lpstr>
      <vt:lpstr>Data Protection for EUIs</vt:lpstr>
      <vt:lpstr>EDPS technology guidelines</vt:lpstr>
      <vt:lpstr>Evolution: EDPS technology guidelines</vt:lpstr>
      <vt:lpstr>New guidelines on technology related subjects</vt:lpstr>
      <vt:lpstr>New guidelines on technology related subjects</vt:lpstr>
      <vt:lpstr>Review of existing guidelines on technology related subjects</vt:lpstr>
      <vt:lpstr>  </vt:lpstr>
    </vt:vector>
  </TitlesOfParts>
  <Company>European Parliament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from the ITP Sector   </dc:title>
  <dc:creator>KLABUNDE Achim</dc:creator>
  <cp:lastModifiedBy>KLABUNDE Achim</cp:lastModifiedBy>
  <cp:revision>5</cp:revision>
  <dcterms:created xsi:type="dcterms:W3CDTF">2018-05-16T12:03:47Z</dcterms:created>
  <dcterms:modified xsi:type="dcterms:W3CDTF">2018-05-29T13:32:34Z</dcterms:modified>
</cp:coreProperties>
</file>