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8"/>
  </p:notesMasterIdLst>
  <p:handoutMasterIdLst>
    <p:handoutMasterId r:id="rId19"/>
  </p:handoutMasterIdLst>
  <p:sldIdLst>
    <p:sldId id="334" r:id="rId2"/>
    <p:sldId id="335" r:id="rId3"/>
    <p:sldId id="343" r:id="rId4"/>
    <p:sldId id="336" r:id="rId5"/>
    <p:sldId id="337" r:id="rId6"/>
    <p:sldId id="351" r:id="rId7"/>
    <p:sldId id="322" r:id="rId8"/>
    <p:sldId id="346" r:id="rId9"/>
    <p:sldId id="340" r:id="rId10"/>
    <p:sldId id="347" r:id="rId11"/>
    <p:sldId id="342" r:id="rId12"/>
    <p:sldId id="348" r:id="rId13"/>
    <p:sldId id="341" r:id="rId14"/>
    <p:sldId id="349" r:id="rId15"/>
    <p:sldId id="345" r:id="rId16"/>
    <p:sldId id="350" r:id="rId17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327">
          <p15:clr>
            <a:srgbClr val="A4A3A4"/>
          </p15:clr>
        </p15:guide>
        <p15:guide id="3" orient="horz" pos="2796">
          <p15:clr>
            <a:srgbClr val="A4A3A4"/>
          </p15:clr>
        </p15:guide>
        <p15:guide id="4" orient="horz" pos="3083">
          <p15:clr>
            <a:srgbClr val="A4A3A4"/>
          </p15:clr>
        </p15:guide>
        <p15:guide id="5" orient="horz" pos="673">
          <p15:clr>
            <a:srgbClr val="A4A3A4"/>
          </p15:clr>
        </p15:guide>
        <p15:guide id="6" orient="horz" pos="872">
          <p15:clr>
            <a:srgbClr val="A4A3A4"/>
          </p15:clr>
        </p15:guide>
        <p15:guide id="7" orient="horz" pos="1772">
          <p15:clr>
            <a:srgbClr val="A4A3A4"/>
          </p15:clr>
        </p15:guide>
        <p15:guide id="8" pos="5602">
          <p15:clr>
            <a:srgbClr val="A4A3A4"/>
          </p15:clr>
        </p15:guide>
        <p15:guide id="9" pos="176">
          <p15:clr>
            <a:srgbClr val="A4A3A4"/>
          </p15:clr>
        </p15:guide>
        <p15:guide id="10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9EA"/>
    <a:srgbClr val="003299"/>
    <a:srgbClr val="328DD2"/>
    <a:srgbClr val="195FB5"/>
    <a:srgbClr val="FF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67754" autoAdjust="0"/>
  </p:normalViewPr>
  <p:slideViewPr>
    <p:cSldViewPr snapToGrid="0">
      <p:cViewPr>
        <p:scale>
          <a:sx n="75" d="100"/>
          <a:sy n="75" d="100"/>
        </p:scale>
        <p:origin x="1272" y="147"/>
      </p:cViewPr>
      <p:guideLst>
        <p:guide orient="horz" pos="624"/>
        <p:guide orient="horz" pos="327"/>
        <p:guide orient="horz" pos="2796"/>
        <p:guide orient="horz" pos="3083"/>
        <p:guide orient="horz" pos="673"/>
        <p:guide orient="horz" pos="872"/>
        <p:guide orient="horz" pos="1772"/>
        <p:guide pos="5602"/>
        <p:guide pos="1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322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B7FC4A-625A-4997-845F-B4C665339F19}" type="datetimeFigureOut">
              <a:rPr lang="en-GB"/>
              <a:pPr>
                <a:defRPr/>
              </a:pPr>
              <a:t>11/06/2021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0A9823-B0A4-4CFF-8BC2-549B802A5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E00F59-3AAD-4389-AAA8-78C8B1295C93}" type="datetimeFigureOut">
              <a:rPr lang="en-GB"/>
              <a:pPr>
                <a:defRPr/>
              </a:pPr>
              <a:t>11/06/2021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89E48D-882E-48E9-AC90-458C8EC613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27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9E48D-882E-48E9-AC90-458C8EC6131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98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9E48D-882E-48E9-AC90-458C8EC6131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73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9E48D-882E-48E9-AC90-458C8EC6131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33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5003800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 userDrawn="1"/>
        </p:nvSpPr>
        <p:spPr bwMode="auto">
          <a:xfrm>
            <a:off x="468313" y="3124200"/>
            <a:ext cx="792162" cy="2698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pic>
        <p:nvPicPr>
          <p:cNvPr id="10" name="Picture 2" descr="C:\Users\kourent\Desktop\_PROJECTS_\VisualBranding_OfficeDocuments\PPT\Output\02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624"/>
            <a:ext cx="1765542" cy="7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2"/>
          <p:cNvSpPr>
            <a:spLocks noGrp="1"/>
          </p:cNvSpPr>
          <p:nvPr>
            <p:ph type="ctrTitle"/>
          </p:nvPr>
        </p:nvSpPr>
        <p:spPr>
          <a:xfrm>
            <a:off x="468314" y="1653779"/>
            <a:ext cx="3024187" cy="1458515"/>
          </a:xfrm>
        </p:spPr>
        <p:txBody>
          <a:bodyPr/>
          <a:lstStyle>
            <a:lvl1pPr>
              <a:lnSpc>
                <a:spcPts val="3500"/>
              </a:lnSpc>
              <a:defRPr sz="3200"/>
            </a:lvl1pPr>
          </a:lstStyle>
          <a:p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Subtitle 4"/>
          <p:cNvSpPr>
            <a:spLocks noGrp="1"/>
          </p:cNvSpPr>
          <p:nvPr>
            <p:ph type="subTitle" idx="4294967295"/>
          </p:nvPr>
        </p:nvSpPr>
        <p:spPr>
          <a:xfrm>
            <a:off x="468314" y="3233737"/>
            <a:ext cx="2663825" cy="10251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GB" altLang="en-US" sz="2000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/>
              <a:t>Click to edit Master subtitle style</a:t>
            </a:r>
            <a:endParaRPr lang="en-GB" alt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7694"/>
            <a:ext cx="5183188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800" b="1" dirty="0" smtClean="0">
                <a:solidFill>
                  <a:srgbClr val="003299"/>
                </a:solidFill>
              </a:defRPr>
            </a:lvl1pPr>
            <a:lvl2pPr>
              <a:defRPr lang="en-US" altLang="en-US" dirty="0" smtClean="0"/>
            </a:lvl2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370263" y="0"/>
            <a:ext cx="5773737" cy="4340224"/>
          </a:xfrm>
          <a:custGeom>
            <a:avLst/>
            <a:gdLst/>
            <a:ahLst/>
            <a:cxnLst/>
            <a:rect l="l" t="t" r="r" b="b"/>
            <a:pathLst>
              <a:path w="5773737" h="4340224">
                <a:moveTo>
                  <a:pt x="1200952" y="0"/>
                </a:moveTo>
                <a:lnTo>
                  <a:pt x="5773737" y="0"/>
                </a:lnTo>
                <a:lnTo>
                  <a:pt x="5773737" y="4330018"/>
                </a:lnTo>
                <a:lnTo>
                  <a:pt x="5770913" y="4340224"/>
                </a:lnTo>
                <a:lnTo>
                  <a:pt x="0" y="4340224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884"/>
            <a:ext cx="2543244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6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altLang="en-US" kern="1200" dirty="0" smtClean="0"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77413" y="4931439"/>
            <a:ext cx="384493" cy="14472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9D98C6-26D6-459A-841A-186F99F43B1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0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Images &amp;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>
            <a:off x="4022725" y="3706813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GB" altLang="en-US" sz="1800" dirty="0"/>
              <a:t>Use this type of slide to combine text information with an additional picture.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1800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5"/>
          </p:nvPr>
        </p:nvSpPr>
        <p:spPr>
          <a:xfrm>
            <a:off x="0" y="1081088"/>
            <a:ext cx="4281488" cy="3651168"/>
          </a:xfrm>
          <a:custGeom>
            <a:avLst/>
            <a:gdLst/>
            <a:ahLst/>
            <a:cxnLst/>
            <a:rect l="l" t="t" r="r" b="b"/>
            <a:pathLst>
              <a:path w="4281488" h="3668712">
                <a:moveTo>
                  <a:pt x="0" y="0"/>
                </a:moveTo>
                <a:lnTo>
                  <a:pt x="4281488" y="0"/>
                </a:lnTo>
                <a:lnTo>
                  <a:pt x="3270391" y="3668712"/>
                </a:lnTo>
                <a:lnTo>
                  <a:pt x="0" y="3668712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6"/>
          </p:nvPr>
        </p:nvSpPr>
        <p:spPr>
          <a:xfrm>
            <a:off x="3667125" y="1081088"/>
            <a:ext cx="3319463" cy="2225675"/>
          </a:xfrm>
          <a:custGeom>
            <a:avLst/>
            <a:gdLst/>
            <a:ahLst/>
            <a:cxnLst/>
            <a:rect l="l" t="t" r="r" b="b"/>
            <a:pathLst>
              <a:path w="3319463" h="2225675">
                <a:moveTo>
                  <a:pt x="611660" y="0"/>
                </a:moveTo>
                <a:lnTo>
                  <a:pt x="3319463" y="0"/>
                </a:lnTo>
                <a:lnTo>
                  <a:pt x="2707803" y="2225675"/>
                </a:lnTo>
                <a:lnTo>
                  <a:pt x="0" y="222567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27"/>
          </p:nvPr>
        </p:nvSpPr>
        <p:spPr>
          <a:xfrm>
            <a:off x="6372226" y="1081088"/>
            <a:ext cx="2771775" cy="2225675"/>
          </a:xfrm>
          <a:custGeom>
            <a:avLst/>
            <a:gdLst/>
            <a:ahLst/>
            <a:cxnLst/>
            <a:rect l="l" t="t" r="r" b="b"/>
            <a:pathLst>
              <a:path w="2771775" h="2225675">
                <a:moveTo>
                  <a:pt x="601377" y="0"/>
                </a:moveTo>
                <a:lnTo>
                  <a:pt x="2771775" y="0"/>
                </a:lnTo>
                <a:lnTo>
                  <a:pt x="2771775" y="2225675"/>
                </a:lnTo>
                <a:lnTo>
                  <a:pt x="0" y="222567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03BAC3-5655-4B19-B6D0-8045C16EFFF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249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 &amp; 2 Tex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 userDrawn="1"/>
        </p:nvGrpSpPr>
        <p:grpSpPr bwMode="auto">
          <a:xfrm>
            <a:off x="69850" y="1304925"/>
            <a:ext cx="4718050" cy="2789238"/>
            <a:chOff x="683589" y="1495330"/>
            <a:chExt cx="3582384" cy="2731752"/>
          </a:xfrm>
        </p:grpSpPr>
        <p:sp>
          <p:nvSpPr>
            <p:cNvPr id="8" name="Parallelogram 7"/>
            <p:cNvSpPr/>
            <p:nvPr/>
          </p:nvSpPr>
          <p:spPr bwMode="auto">
            <a:xfrm>
              <a:off x="733010" y="1495330"/>
              <a:ext cx="3532963" cy="251252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9" name="Parallelogram 8"/>
            <p:cNvSpPr/>
            <p:nvPr/>
          </p:nvSpPr>
          <p:spPr bwMode="auto">
            <a:xfrm>
              <a:off x="683589" y="3788634"/>
              <a:ext cx="3164118" cy="438448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 userDrawn="1"/>
        </p:nvGrpSpPr>
        <p:grpSpPr bwMode="auto">
          <a:xfrm>
            <a:off x="4321175" y="1304925"/>
            <a:ext cx="4718050" cy="2789238"/>
            <a:chOff x="683589" y="1495330"/>
            <a:chExt cx="3582384" cy="2731752"/>
          </a:xfrm>
        </p:grpSpPr>
        <p:sp>
          <p:nvSpPr>
            <p:cNvPr id="11" name="Parallelogram 10"/>
            <p:cNvSpPr/>
            <p:nvPr/>
          </p:nvSpPr>
          <p:spPr bwMode="auto">
            <a:xfrm>
              <a:off x="733010" y="1495330"/>
              <a:ext cx="3532963" cy="251252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12" name="Parallelogram 11"/>
            <p:cNvSpPr/>
            <p:nvPr/>
          </p:nvSpPr>
          <p:spPr bwMode="auto">
            <a:xfrm>
              <a:off x="683589" y="3788634"/>
              <a:ext cx="3164118" cy="438448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98513" y="1378791"/>
            <a:ext cx="3363912" cy="2198127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049838" y="1378791"/>
            <a:ext cx="3363912" cy="2198127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233363" y="3727825"/>
            <a:ext cx="3817937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US" sz="1800" kern="120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463256" y="3727825"/>
            <a:ext cx="3817937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US" sz="1800" kern="120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CD2E2F-F92A-4B02-9BE7-CCF47B525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384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s &amp; 6 Tex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3"/>
          <p:cNvGrpSpPr>
            <a:grpSpLocks/>
          </p:cNvGrpSpPr>
          <p:nvPr userDrawn="1"/>
        </p:nvGrpSpPr>
        <p:grpSpPr bwMode="auto">
          <a:xfrm>
            <a:off x="5697538" y="2898775"/>
            <a:ext cx="2992437" cy="1770063"/>
            <a:chOff x="683589" y="1495330"/>
            <a:chExt cx="3582384" cy="2731752"/>
          </a:xfrm>
        </p:grpSpPr>
        <p:sp>
          <p:nvSpPr>
            <p:cNvPr id="16" name="Parallelogram 15"/>
            <p:cNvSpPr/>
            <p:nvPr/>
          </p:nvSpPr>
          <p:spPr bwMode="auto">
            <a:xfrm>
              <a:off x="733001" y="1495330"/>
              <a:ext cx="3532972" cy="2513701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17" name="Parallelogram 16"/>
            <p:cNvSpPr/>
            <p:nvPr/>
          </p:nvSpPr>
          <p:spPr bwMode="auto">
            <a:xfrm>
              <a:off x="683589" y="3788531"/>
              <a:ext cx="3164281" cy="438551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18" name="Group 13"/>
          <p:cNvGrpSpPr>
            <a:grpSpLocks/>
          </p:cNvGrpSpPr>
          <p:nvPr userDrawn="1"/>
        </p:nvGrpSpPr>
        <p:grpSpPr bwMode="auto">
          <a:xfrm>
            <a:off x="2927350" y="2905125"/>
            <a:ext cx="2992438" cy="1768475"/>
            <a:chOff x="683589" y="1495330"/>
            <a:chExt cx="3582384" cy="2731752"/>
          </a:xfrm>
        </p:grpSpPr>
        <p:sp>
          <p:nvSpPr>
            <p:cNvPr id="19" name="Parallelogram 18"/>
            <p:cNvSpPr/>
            <p:nvPr/>
          </p:nvSpPr>
          <p:spPr bwMode="auto">
            <a:xfrm>
              <a:off x="733001" y="1495330"/>
              <a:ext cx="3532972" cy="251350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0" name="Parallelogram 19"/>
            <p:cNvSpPr/>
            <p:nvPr/>
          </p:nvSpPr>
          <p:spPr bwMode="auto">
            <a:xfrm>
              <a:off x="683589" y="3788139"/>
              <a:ext cx="3164281" cy="438943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1" name="Group 13"/>
          <p:cNvGrpSpPr>
            <a:grpSpLocks/>
          </p:cNvGrpSpPr>
          <p:nvPr userDrawn="1"/>
        </p:nvGrpSpPr>
        <p:grpSpPr bwMode="auto">
          <a:xfrm>
            <a:off x="157163" y="2905125"/>
            <a:ext cx="2994025" cy="1768475"/>
            <a:chOff x="683589" y="1495330"/>
            <a:chExt cx="3582384" cy="2731752"/>
          </a:xfrm>
        </p:grpSpPr>
        <p:sp>
          <p:nvSpPr>
            <p:cNvPr id="22" name="Parallelogram 21"/>
            <p:cNvSpPr/>
            <p:nvPr/>
          </p:nvSpPr>
          <p:spPr bwMode="auto">
            <a:xfrm>
              <a:off x="732975" y="1495330"/>
              <a:ext cx="3532998" cy="2513507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3" name="Parallelogram 22"/>
            <p:cNvSpPr/>
            <p:nvPr/>
          </p:nvSpPr>
          <p:spPr bwMode="auto">
            <a:xfrm>
              <a:off x="683589" y="3788139"/>
              <a:ext cx="3164503" cy="438943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4" name="Group 13"/>
          <p:cNvGrpSpPr>
            <a:grpSpLocks/>
          </p:cNvGrpSpPr>
          <p:nvPr userDrawn="1"/>
        </p:nvGrpSpPr>
        <p:grpSpPr bwMode="auto">
          <a:xfrm>
            <a:off x="5913438" y="1106488"/>
            <a:ext cx="2994025" cy="1770062"/>
            <a:chOff x="683589" y="1495330"/>
            <a:chExt cx="3582384" cy="2731752"/>
          </a:xfrm>
        </p:grpSpPr>
        <p:sp>
          <p:nvSpPr>
            <p:cNvPr id="25" name="Parallelogram 24"/>
            <p:cNvSpPr/>
            <p:nvPr/>
          </p:nvSpPr>
          <p:spPr bwMode="auto">
            <a:xfrm>
              <a:off x="732975" y="1495330"/>
              <a:ext cx="3532998" cy="2513703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6" name="Parallelogram 25"/>
            <p:cNvSpPr/>
            <p:nvPr/>
          </p:nvSpPr>
          <p:spPr bwMode="auto">
            <a:xfrm>
              <a:off x="683589" y="3788532"/>
              <a:ext cx="3164503" cy="438550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27" name="Group 13"/>
          <p:cNvGrpSpPr>
            <a:grpSpLocks/>
          </p:cNvGrpSpPr>
          <p:nvPr userDrawn="1"/>
        </p:nvGrpSpPr>
        <p:grpSpPr bwMode="auto">
          <a:xfrm>
            <a:off x="3143250" y="1112838"/>
            <a:ext cx="2994025" cy="1768475"/>
            <a:chOff x="683589" y="1495330"/>
            <a:chExt cx="3582384" cy="2731752"/>
          </a:xfrm>
        </p:grpSpPr>
        <p:sp>
          <p:nvSpPr>
            <p:cNvPr id="28" name="Parallelogram 27"/>
            <p:cNvSpPr/>
            <p:nvPr/>
          </p:nvSpPr>
          <p:spPr bwMode="auto">
            <a:xfrm>
              <a:off x="732975" y="1495330"/>
              <a:ext cx="3532998" cy="2513505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29" name="Parallelogram 28"/>
            <p:cNvSpPr/>
            <p:nvPr/>
          </p:nvSpPr>
          <p:spPr bwMode="auto">
            <a:xfrm>
              <a:off x="683589" y="3788137"/>
              <a:ext cx="3164503" cy="438945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grpSp>
        <p:nvGrpSpPr>
          <p:cNvPr id="30" name="Group 13"/>
          <p:cNvGrpSpPr>
            <a:grpSpLocks/>
          </p:cNvGrpSpPr>
          <p:nvPr userDrawn="1"/>
        </p:nvGrpSpPr>
        <p:grpSpPr bwMode="auto">
          <a:xfrm>
            <a:off x="373063" y="1112838"/>
            <a:ext cx="2994025" cy="1768475"/>
            <a:chOff x="683589" y="1495330"/>
            <a:chExt cx="3582384" cy="2731752"/>
          </a:xfrm>
        </p:grpSpPr>
        <p:sp>
          <p:nvSpPr>
            <p:cNvPr id="31" name="Parallelogram 30"/>
            <p:cNvSpPr/>
            <p:nvPr/>
          </p:nvSpPr>
          <p:spPr bwMode="auto">
            <a:xfrm>
              <a:off x="732975" y="1495330"/>
              <a:ext cx="3532998" cy="2513505"/>
            </a:xfrm>
            <a:prstGeom prst="parallelogram">
              <a:avLst>
                <a:gd name="adj" fmla="val 24016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  <p:sp>
          <p:nvSpPr>
            <p:cNvPr id="32" name="Parallelogram 31"/>
            <p:cNvSpPr/>
            <p:nvPr/>
          </p:nvSpPr>
          <p:spPr bwMode="auto">
            <a:xfrm>
              <a:off x="683589" y="3788137"/>
              <a:ext cx="3164503" cy="438945"/>
            </a:xfrm>
            <a:prstGeom prst="parallelogram">
              <a:avLst>
                <a:gd name="adj" fmla="val 26684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>
                <a:latin typeface="Arial" charset="0"/>
                <a:ea typeface="ヒラギノ角ゴ Pro W3" pitchFamily="-64" charset="-128"/>
              </a:endParaRPr>
            </a:p>
          </p:txBody>
        </p:sp>
      </p:grpSp>
      <p:sp>
        <p:nvSpPr>
          <p:cNvPr id="33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589757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3367088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137276" y="2922682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5"/>
          </p:nvPr>
        </p:nvSpPr>
        <p:spPr>
          <a:xfrm>
            <a:off x="3348319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6"/>
          </p:nvPr>
        </p:nvSpPr>
        <p:spPr>
          <a:xfrm>
            <a:off x="6054725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7"/>
          </p:nvPr>
        </p:nvSpPr>
        <p:spPr>
          <a:xfrm>
            <a:off x="298450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2"/>
          <p:cNvSpPr>
            <a:spLocks noGrp="1"/>
          </p:cNvSpPr>
          <p:nvPr>
            <p:ph type="body" sz="quarter" idx="28"/>
          </p:nvPr>
        </p:nvSpPr>
        <p:spPr>
          <a:xfrm>
            <a:off x="3081619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2"/>
          <p:cNvSpPr>
            <a:spLocks noGrp="1"/>
          </p:cNvSpPr>
          <p:nvPr>
            <p:ph type="body" sz="quarter" idx="29"/>
          </p:nvPr>
        </p:nvSpPr>
        <p:spPr>
          <a:xfrm>
            <a:off x="5788025" y="4434423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798513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3575844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6346032" y="1130300"/>
            <a:ext cx="2170112" cy="146685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52" name="Text Placeholder 42"/>
          <p:cNvSpPr>
            <a:spLocks noGrp="1"/>
          </p:cNvSpPr>
          <p:nvPr>
            <p:ph type="body" sz="quarter" idx="24"/>
          </p:nvPr>
        </p:nvSpPr>
        <p:spPr>
          <a:xfrm>
            <a:off x="565150" y="2650940"/>
            <a:ext cx="2362200" cy="18466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lang="en-GB" sz="1200" kern="1200" dirty="0" smtClean="0">
                <a:solidFill>
                  <a:srgbClr val="0032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3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A91E1AE-0C8E-4F76-9822-41893C44C1CD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836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port Elements - long headlin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150144"/>
            <a:ext cx="8415711" cy="3351610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320B71-EC71-4A7E-8C8A-9C555B387A1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578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port Elements - Long &amp; Short headlin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570016"/>
            <a:ext cx="9144000" cy="10747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706582"/>
            <a:ext cx="8415711" cy="3795172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150685"/>
            <a:ext cx="8404225" cy="29462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320B71-EC71-4A7E-8C8A-9C555B387A1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099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port Elements - FullPag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748145"/>
            <a:ext cx="8415711" cy="3753609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126932"/>
            <a:ext cx="8404225" cy="40744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0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320B71-EC71-4A7E-8C8A-9C555B387A1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157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port Elements - Smal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3629025" y="1782763"/>
            <a:ext cx="5514975" cy="2697162"/>
          </a:xfrm>
          <a:custGeom>
            <a:avLst/>
            <a:gdLst/>
            <a:ahLst/>
            <a:cxnLst/>
            <a:rect l="l" t="t" r="r" b="b"/>
            <a:pathLst>
              <a:path w="5514975" h="2697162">
                <a:moveTo>
                  <a:pt x="771523" y="0"/>
                </a:moveTo>
                <a:lnTo>
                  <a:pt x="5514975" y="0"/>
                </a:lnTo>
                <a:lnTo>
                  <a:pt x="5514975" y="2658323"/>
                </a:lnTo>
                <a:lnTo>
                  <a:pt x="5503865" y="2697162"/>
                </a:lnTo>
                <a:lnTo>
                  <a:pt x="0" y="26971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4294967295"/>
          </p:nvPr>
        </p:nvSpPr>
        <p:spPr>
          <a:xfrm>
            <a:off x="4427538" y="2139554"/>
            <a:ext cx="4465450" cy="2283619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CF0E3E-6A53-407C-B228-D257703978F3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058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har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466725" y="1069892"/>
            <a:ext cx="4023388" cy="33480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059916"/>
            <a:ext cx="4211992" cy="33480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4405901"/>
            <a:ext cx="4032250" cy="3238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659019" y="4405901"/>
            <a:ext cx="4032250" cy="3238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A8A81F-602E-4F8A-A59F-1CB8EC3665F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794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har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"/>
          <p:cNvCxnSpPr>
            <a:cxnSpLocks noChangeShapeType="1"/>
          </p:cNvCxnSpPr>
          <p:nvPr userDrawn="1"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3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57200" y="1107035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4778188" y="1107035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57200" y="2917906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6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4778188" y="2917906"/>
            <a:ext cx="4105835" cy="1747838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5538A09-DD14-42AD-BF95-748291479ED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5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rganization Chart or other visualiza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6726" y="1071563"/>
            <a:ext cx="8397875" cy="335161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GB" noProof="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2AD3AA-77E8-4059-99E1-B20E6EF740D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72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Text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372225" y="5003800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95FB5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en-US">
              <a:ea typeface="ヒラギノ角ゴ Pro W3"/>
              <a:cs typeface="ヒラギノ角ゴ Pro W3"/>
            </a:endParaRP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4"/>
          <p:cNvSpPr txBox="1">
            <a:spLocks/>
          </p:cNvSpPr>
          <p:nvPr userDrawn="1"/>
        </p:nvSpPr>
        <p:spPr bwMode="auto">
          <a:xfrm>
            <a:off x="4592638" y="3227388"/>
            <a:ext cx="41910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30000"/>
              </a:spcBef>
              <a:buClr>
                <a:schemeClr val="tx2"/>
              </a:buClr>
              <a:defRPr/>
            </a:pPr>
            <a:endParaRPr lang="en-GB" altLang="en-US" sz="2000">
              <a:solidFill>
                <a:schemeClr val="bg1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468313" y="3124200"/>
            <a:ext cx="792162" cy="2698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pic>
        <p:nvPicPr>
          <p:cNvPr id="12" name="Picture 2" descr="C:\Users\kourent\Desktop\_PROJECTS_\VisualBranding_OfficeDocuments\PPT\Output\02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624"/>
            <a:ext cx="1765542" cy="7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ubtitle 4"/>
          <p:cNvSpPr>
            <a:spLocks noGrp="1"/>
          </p:cNvSpPr>
          <p:nvPr>
            <p:ph type="subTitle" idx="4294967295"/>
          </p:nvPr>
        </p:nvSpPr>
        <p:spPr>
          <a:xfrm>
            <a:off x="468314" y="3233737"/>
            <a:ext cx="2663825" cy="10251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lang="en-GB" altLang="en-US" sz="2000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/>
              <a:t>Click to edit Master subtitle style</a:t>
            </a:r>
            <a:endParaRPr lang="en-GB" alt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7694"/>
            <a:ext cx="5183188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800" b="1" dirty="0" smtClean="0">
                <a:solidFill>
                  <a:srgbClr val="003299"/>
                </a:solidFill>
              </a:defRPr>
            </a:lvl1pPr>
            <a:lvl2pPr>
              <a:defRPr lang="en-US" altLang="en-US" dirty="0" smtClean="0"/>
            </a:lvl2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86275" y="1638300"/>
            <a:ext cx="4297363" cy="245745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2"/>
          <p:cNvSpPr>
            <a:spLocks noGrp="1"/>
          </p:cNvSpPr>
          <p:nvPr>
            <p:ph type="ctrTitle"/>
          </p:nvPr>
        </p:nvSpPr>
        <p:spPr>
          <a:xfrm>
            <a:off x="468314" y="1653779"/>
            <a:ext cx="3024187" cy="1458515"/>
          </a:xfrm>
        </p:spPr>
        <p:txBody>
          <a:bodyPr/>
          <a:lstStyle>
            <a:lvl1pPr>
              <a:lnSpc>
                <a:spcPts val="3500"/>
              </a:lnSpc>
              <a:defRPr sz="3200"/>
            </a:lvl1pPr>
          </a:lstStyle>
          <a:p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884"/>
            <a:ext cx="2543244" cy="66556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lang="en-US" altLang="en-US" sz="1600" b="1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altLang="en-US" kern="1200" dirty="0" smtClean="0"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US" alt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84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ridge"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 userDrawn="1"/>
        </p:nvGrpSpPr>
        <p:grpSpPr bwMode="auto">
          <a:xfrm>
            <a:off x="525463" y="1116013"/>
            <a:ext cx="7999412" cy="2686050"/>
            <a:chOff x="318484" y="1489075"/>
            <a:chExt cx="8527332" cy="3581400"/>
          </a:xfrm>
        </p:grpSpPr>
        <p:sp>
          <p:nvSpPr>
            <p:cNvPr id="4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8484" y="14890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8484" y="19462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18484" y="2403475"/>
              <a:ext cx="382452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21087" y="19462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Double entry system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21087" y="24034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Time of recording the transactions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21087" y="14890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dirty="0"/>
                <a:t>Definition of </a:t>
              </a:r>
              <a:r>
                <a:rPr lang="en-GB" altLang="en-US" sz="1800" dirty="0" err="1"/>
                <a:t>b.o.p</a:t>
              </a:r>
              <a:r>
                <a:rPr lang="en-GB" altLang="en-US" sz="1800" dirty="0"/>
                <a:t>. and </a:t>
              </a:r>
              <a:r>
                <a:rPr lang="en-GB" altLang="en-US" sz="1800" dirty="0" err="1"/>
                <a:t>i.i.p</a:t>
              </a:r>
              <a:r>
                <a:rPr lang="en-GB" altLang="en-US" sz="1800" dirty="0"/>
                <a:t>.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8484" y="28712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8484" y="33284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8484" y="3785658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21087" y="33284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Reconciliation flows and stocks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21087" y="37856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Euro area residency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21087" y="2871258"/>
              <a:ext cx="8024729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Valuation of transactions and stocks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8484" y="4232275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7" name="Rectangle 2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8484" y="4689475"/>
              <a:ext cx="380760" cy="381000"/>
            </a:xfrm>
            <a:prstGeom prst="rect">
              <a:avLst/>
            </a:prstGeom>
            <a:solidFill>
              <a:srgbClr val="0032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53535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 b="1">
                  <a:solidFill>
                    <a:srgbClr val="FFFFFF"/>
                  </a:solidFill>
                </a:rPr>
                <a:t>8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21087" y="42322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Standards components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21087" y="4689475"/>
              <a:ext cx="8023038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har char="–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har char="•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Times" pitchFamily="18" charset="0"/>
                <a:buChar char="•"/>
                <a:defRPr sz="16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GB" altLang="en-US" sz="1800"/>
                <a:t>Classification of transactions</a:t>
              </a:r>
            </a:p>
          </p:txBody>
        </p:sp>
      </p:grpSp>
      <p:sp>
        <p:nvSpPr>
          <p:cNvPr id="20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27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AD61C4-D565-481A-81FB-FD2D5DA6A43C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377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3629025" y="1782763"/>
            <a:ext cx="5514975" cy="2697162"/>
          </a:xfrm>
          <a:custGeom>
            <a:avLst/>
            <a:gdLst/>
            <a:ahLst/>
            <a:cxnLst/>
            <a:rect l="l" t="t" r="r" b="b"/>
            <a:pathLst>
              <a:path w="5514975" h="2697162">
                <a:moveTo>
                  <a:pt x="771523" y="0"/>
                </a:moveTo>
                <a:lnTo>
                  <a:pt x="5514975" y="0"/>
                </a:lnTo>
                <a:lnTo>
                  <a:pt x="5514975" y="2658323"/>
                </a:lnTo>
                <a:lnTo>
                  <a:pt x="5503865" y="2697162"/>
                </a:lnTo>
                <a:lnTo>
                  <a:pt x="0" y="26971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idx="4294967295"/>
          </p:nvPr>
        </p:nvSpPr>
        <p:spPr>
          <a:xfrm>
            <a:off x="4816475" y="2556272"/>
            <a:ext cx="4076700" cy="1851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F779A3-FBD7-43A9-A418-08688450EED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8950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- Text &amp;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25988" y="1471613"/>
            <a:ext cx="38354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3500" dirty="0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25988" y="3400425"/>
            <a:ext cx="39497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4816475" y="3443288"/>
            <a:ext cx="790575" cy="2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" y="-3175"/>
            <a:ext cx="4621213" cy="5141913"/>
          </a:xfrm>
          <a:custGeom>
            <a:avLst/>
            <a:gdLst/>
            <a:ahLst/>
            <a:cxnLst/>
            <a:rect l="l" t="t" r="r" b="b"/>
            <a:pathLst>
              <a:path w="4621213" h="5141913">
                <a:moveTo>
                  <a:pt x="0" y="0"/>
                </a:moveTo>
                <a:lnTo>
                  <a:pt x="4621213" y="0"/>
                </a:lnTo>
                <a:lnTo>
                  <a:pt x="3184409" y="5141913"/>
                </a:lnTo>
                <a:lnTo>
                  <a:pt x="0" y="5141913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816475" y="907256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6000" kern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811713" y="2137569"/>
            <a:ext cx="3968750" cy="12628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3200" kern="1200" smtClean="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 lang="en-US" smtClean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811713" y="3565525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lang="en-US" sz="2000" kern="12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FC801-E2EE-42B2-BFDF-F67C23A6F66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71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- Text (NO Image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5" y="0"/>
            <a:ext cx="91979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25988" y="1471613"/>
            <a:ext cx="38354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GB" altLang="en-US" sz="3500" dirty="0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25988" y="3400425"/>
            <a:ext cx="39497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4816475" y="3443288"/>
            <a:ext cx="790575" cy="2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lang="en-GB" altLang="en-US" sz="1800">
              <a:ea typeface="ヒラギノ角ゴ Pro W3"/>
              <a:cs typeface="ヒラギノ角ゴ Pro W3"/>
            </a:endParaRPr>
          </a:p>
        </p:txBody>
      </p:sp>
      <p:sp>
        <p:nvSpPr>
          <p:cNvPr id="11" name="Parallelogram 10"/>
          <p:cNvSpPr/>
          <p:nvPr userDrawn="1"/>
        </p:nvSpPr>
        <p:spPr bwMode="auto">
          <a:xfrm>
            <a:off x="0" y="0"/>
            <a:ext cx="4591050" cy="5143500"/>
          </a:xfrm>
          <a:custGeom>
            <a:avLst/>
            <a:gdLst/>
            <a:ahLst/>
            <a:cxnLst/>
            <a:rect l="l" t="t" r="r" b="b"/>
            <a:pathLst>
              <a:path w="4591751" h="5143500">
                <a:moveTo>
                  <a:pt x="0" y="0"/>
                </a:moveTo>
                <a:lnTo>
                  <a:pt x="4591751" y="0"/>
                </a:lnTo>
                <a:lnTo>
                  <a:pt x="3154503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816475" y="907256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6000" kern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811713" y="2137569"/>
            <a:ext cx="3968750" cy="12628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lang="en-US" sz="3200" kern="1200" smtClean="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 lang="en-US" smtClean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811713" y="3565525"/>
            <a:ext cx="3968750" cy="1128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lang="en-US" sz="2000" kern="12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0" y="831850"/>
            <a:ext cx="3881438" cy="4029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r">
              <a:defRPr lang="en-US" sz="30000" b="1" kern="1200" smtClean="0">
                <a:solidFill>
                  <a:srgbClr val="003299"/>
                </a:solidFill>
                <a:cs typeface="Arial" pitchFamily="34" charset="0"/>
              </a:defRPr>
            </a:lvl1pPr>
            <a:lvl2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kern="1200" smtClean="0"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en-GB" kern="1200"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9EFBB2-B333-479B-84A0-F406AA2E2D1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85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Ful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 bwMode="auto">
          <a:xfrm>
            <a:off x="468313" y="1222375"/>
            <a:ext cx="8194675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8450" indent="-2984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2"/>
              </a:buClr>
              <a:buFontTx/>
              <a:buChar char="•"/>
              <a:defRPr/>
            </a:pPr>
            <a:endParaRPr lang="en-US" altLang="en-US" sz="2200">
              <a:solidFill>
                <a:schemeClr val="tx2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AD2B4C-24FD-485E-ADAD-B1E3DC73B16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95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Placeholder (With Image)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 bwMode="auto">
          <a:xfrm>
            <a:off x="0" y="1109663"/>
            <a:ext cx="8197850" cy="3613150"/>
          </a:xfrm>
          <a:custGeom>
            <a:avLst/>
            <a:gdLst/>
            <a:ahLst/>
            <a:cxnLst/>
            <a:rect l="l" t="t" r="r" b="b"/>
            <a:pathLst>
              <a:path w="8197850" h="3613150">
                <a:moveTo>
                  <a:pt x="433207" y="0"/>
                </a:moveTo>
                <a:lnTo>
                  <a:pt x="8197850" y="0"/>
                </a:lnTo>
                <a:lnTo>
                  <a:pt x="7269343" y="3613150"/>
                </a:lnTo>
                <a:lnTo>
                  <a:pt x="0" y="3613150"/>
                </a:lnTo>
                <a:lnTo>
                  <a:pt x="0" y="1685762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0" sx="102000" sy="102000" algn="ctr" rotWithShape="0">
              <a:prstClr val="black">
                <a:alpha val="1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GB">
              <a:latin typeface="Arial" charset="0"/>
              <a:ea typeface="ヒラギノ角ゴ Pro W3" pitchFamily="-6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971550" y="1492250"/>
            <a:ext cx="2160588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96900" indent="-296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indent="-3159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192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524000" indent="-3032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9812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4384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8956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352800" indent="-303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Clr>
                <a:schemeClr val="tx2"/>
              </a:buClr>
              <a:defRPr/>
            </a:pPr>
            <a:endParaRPr lang="en-GB" altLang="en-US" sz="200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286126" y="1"/>
            <a:ext cx="5857875" cy="4721225"/>
          </a:xfrm>
          <a:custGeom>
            <a:avLst/>
            <a:gdLst/>
            <a:ahLst/>
            <a:cxnLst/>
            <a:rect l="l" t="t" r="r" b="b"/>
            <a:pathLst>
              <a:path w="5857875" h="4721225">
                <a:moveTo>
                  <a:pt x="1190458" y="0"/>
                </a:moveTo>
                <a:lnTo>
                  <a:pt x="5857875" y="0"/>
                </a:lnTo>
                <a:lnTo>
                  <a:pt x="5857875" y="4721225"/>
                </a:lnTo>
                <a:lnTo>
                  <a:pt x="0" y="472122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AAA2B01-B512-4650-90E0-024ED79178B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040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mage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3286126" y="1"/>
            <a:ext cx="5857875" cy="4721225"/>
          </a:xfrm>
          <a:custGeom>
            <a:avLst/>
            <a:gdLst/>
            <a:ahLst/>
            <a:cxnLst/>
            <a:rect l="l" t="t" r="r" b="b"/>
            <a:pathLst>
              <a:path w="5857875" h="4721225">
                <a:moveTo>
                  <a:pt x="1190458" y="0"/>
                </a:moveTo>
                <a:lnTo>
                  <a:pt x="5857875" y="0"/>
                </a:lnTo>
                <a:lnTo>
                  <a:pt x="5857875" y="4721225"/>
                </a:lnTo>
                <a:lnTo>
                  <a:pt x="0" y="4721225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0" y="1074738"/>
            <a:ext cx="4222750" cy="3646487"/>
          </a:xfrm>
          <a:custGeom>
            <a:avLst/>
            <a:gdLst/>
            <a:ahLst/>
            <a:cxnLst/>
            <a:rect l="l" t="t" r="r" b="b"/>
            <a:pathLst>
              <a:path w="4222750" h="3646487">
                <a:moveTo>
                  <a:pt x="0" y="0"/>
                </a:moveTo>
                <a:lnTo>
                  <a:pt x="4222750" y="0"/>
                </a:lnTo>
                <a:lnTo>
                  <a:pt x="3293625" y="3646487"/>
                </a:lnTo>
                <a:lnTo>
                  <a:pt x="0" y="3646487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1" y="411956"/>
            <a:ext cx="8404225" cy="633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lang="en-GB" altLang="en-US" sz="2800" kern="1200" dirty="0" smtClean="0"/>
            </a:lvl1pPr>
          </a:lstStyle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>
          <a:xfrm>
            <a:off x="4357688" y="4856163"/>
            <a:ext cx="414337" cy="138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lnSpc>
                <a:spcPts val="1200"/>
              </a:lnSpc>
              <a:defRPr lang="en-GB"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9341D4-07C6-4282-AE38-5248E8AD561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822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71463" y="77788"/>
            <a:ext cx="6502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altLang="en-US">
                <a:solidFill>
                  <a:srgbClr val="FFFFFF"/>
                </a:solidFill>
                <a:ea typeface="ヒラギノ角ゴ Pro W3"/>
                <a:cs typeface="ヒラギノ角ゴ Pro W3"/>
              </a:rPr>
              <a:t>Rubric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50938"/>
            <a:ext cx="8194675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Mastertextformat bearbeiten</a:t>
            </a:r>
          </a:p>
          <a:p>
            <a:pPr lvl="1"/>
            <a:r>
              <a:rPr lang="en-GB" altLang="en-US"/>
              <a:t>Zweite Ebene</a:t>
            </a:r>
          </a:p>
          <a:p>
            <a:pPr lvl="2"/>
            <a:r>
              <a:rPr lang="en-GB" altLang="en-US"/>
              <a:t>Dritte Ebene</a:t>
            </a:r>
          </a:p>
          <a:p>
            <a:pPr lvl="3"/>
            <a:r>
              <a:rPr lang="en-GB" altLang="en-US"/>
              <a:t>Vierte Ebene</a:t>
            </a:r>
          </a:p>
          <a:p>
            <a:pPr lvl="4"/>
            <a:r>
              <a:rPr lang="en-GB" altLang="en-US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73088"/>
            <a:ext cx="85947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Mastertitelformat bearbeiten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372225" y="4860925"/>
            <a:ext cx="22907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lnSpc>
                <a:spcPts val="1200"/>
              </a:lnSpc>
              <a:defRPr/>
            </a:pPr>
            <a:r>
              <a:rPr lang="en-GB" altLang="en-US" sz="900" dirty="0">
                <a:solidFill>
                  <a:schemeClr val="bg1"/>
                </a:solidFill>
              </a:rPr>
              <a:t>www.ecb.europa.eu © 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-25400"/>
            <a:ext cx="9144000" cy="3683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en-US">
              <a:solidFill>
                <a:srgbClr val="585858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94" r:id="rId1"/>
    <p:sldLayoutId id="2147486295" r:id="rId2"/>
    <p:sldLayoutId id="2147486297" r:id="rId3"/>
    <p:sldLayoutId id="2147486298" r:id="rId4"/>
    <p:sldLayoutId id="2147486299" r:id="rId5"/>
    <p:sldLayoutId id="2147486300" r:id="rId6"/>
    <p:sldLayoutId id="2147486301" r:id="rId7"/>
    <p:sldLayoutId id="2147486302" r:id="rId8"/>
    <p:sldLayoutId id="2147486303" r:id="rId9"/>
    <p:sldLayoutId id="2147486304" r:id="rId10"/>
    <p:sldLayoutId id="2147486305" r:id="rId11"/>
    <p:sldLayoutId id="2147486306" r:id="rId12"/>
    <p:sldLayoutId id="2147486307" r:id="rId13"/>
    <p:sldLayoutId id="2147486317" r:id="rId14"/>
    <p:sldLayoutId id="2147486316" r:id="rId15"/>
    <p:sldLayoutId id="2147486308" r:id="rId16"/>
    <p:sldLayoutId id="2147486311" r:id="rId17"/>
    <p:sldLayoutId id="2147486312" r:id="rId18"/>
    <p:sldLayoutId id="2147486314" r:id="rId19"/>
  </p:sldLayoutIdLst>
  <p:hf hd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298450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cs typeface="+mn-cs"/>
        </a:defRPr>
      </a:lvl2pPr>
      <a:lvl3pPr marL="596900" algn="l" rtl="0" eaLnBrk="1" fontAlgn="base" hangingPunct="1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3pPr>
      <a:lvl4pPr marL="914400" algn="l" rtl="0" eaLnBrk="1" fontAlgn="base" hangingPunct="1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1219200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BF3E156-37F4-4DB1-87D4-4CC4FD31E508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b="24"/>
          <a:stretch>
            <a:fillRect/>
          </a:stretch>
        </p:blipFill>
        <p:spPr/>
      </p:pic>
      <p:sp>
        <p:nvSpPr>
          <p:cNvPr id="24578" name="Title 6"/>
          <p:cNvSpPr>
            <a:spLocks noGrp="1"/>
          </p:cNvSpPr>
          <p:nvPr>
            <p:ph type="ctrTitle"/>
          </p:nvPr>
        </p:nvSpPr>
        <p:spPr>
          <a:xfrm>
            <a:off x="468313" y="1654175"/>
            <a:ext cx="3288678" cy="1458913"/>
          </a:xfrm>
        </p:spPr>
        <p:txBody>
          <a:bodyPr/>
          <a:lstStyle/>
          <a:p>
            <a:r>
              <a:rPr lang="en-GB" altLang="en-US" dirty="0"/>
              <a:t>Data Protection Impact Assessments</a:t>
            </a:r>
          </a:p>
        </p:txBody>
      </p:sp>
      <p:sp>
        <p:nvSpPr>
          <p:cNvPr id="24579" name="Subtitle 8"/>
          <p:cNvSpPr>
            <a:spLocks noGrp="1"/>
          </p:cNvSpPr>
          <p:nvPr>
            <p:ph type="subTitle" idx="4294967295"/>
          </p:nvPr>
        </p:nvSpPr>
        <p:spPr>
          <a:xfrm>
            <a:off x="468313" y="3233738"/>
            <a:ext cx="2663825" cy="1025525"/>
          </a:xfrm>
        </p:spPr>
        <p:txBody>
          <a:bodyPr/>
          <a:lstStyle/>
          <a:p>
            <a:pPr eaLnBrk="1" hangingPunct="1">
              <a:lnSpc>
                <a:spcPts val="2400"/>
              </a:lnSpc>
            </a:pPr>
            <a:r>
              <a:rPr lang="en-GB" altLang="en-US" sz="2000" dirty="0">
                <a:solidFill>
                  <a:schemeClr val="tx2"/>
                </a:solidFill>
              </a:rPr>
              <a:t>EDPS-DPO meeting</a:t>
            </a:r>
          </a:p>
        </p:txBody>
      </p:sp>
      <p:sp>
        <p:nvSpPr>
          <p:cNvPr id="24581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600450" y="4408488"/>
            <a:ext cx="5183188" cy="665162"/>
          </a:xfrm>
        </p:spPr>
        <p:txBody>
          <a:bodyPr anchor="ctr"/>
          <a:lstStyle/>
          <a:p>
            <a:pPr algn="r" eaLnBrk="1" hangingPunct="1">
              <a:spcBef>
                <a:spcPct val="0"/>
              </a:spcBef>
            </a:pPr>
            <a:endParaRPr lang="en-GB" altLang="en-US" sz="1600" dirty="0">
              <a:solidFill>
                <a:srgbClr val="003299"/>
              </a:solidFill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6875463" y="234950"/>
            <a:ext cx="19081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</a:pPr>
            <a:r>
              <a:rPr lang="en-GB" altLang="en-US" sz="700" b="1" dirty="0">
                <a:solidFill>
                  <a:schemeClr val="bg1"/>
                </a:solidFill>
              </a:rPr>
              <a:t>ECB PUBLIC</a:t>
            </a:r>
          </a:p>
        </p:txBody>
      </p:sp>
      <p:sp>
        <p:nvSpPr>
          <p:cNvPr id="2458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8313" y="4408488"/>
            <a:ext cx="2543175" cy="66675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GB" altLang="en-US" sz="1600" b="1" dirty="0">
                <a:solidFill>
                  <a:schemeClr val="bg1"/>
                </a:solidFill>
              </a:rPr>
              <a:t>04 June 2021</a:t>
            </a:r>
          </a:p>
        </p:txBody>
      </p:sp>
      <p:pic>
        <p:nvPicPr>
          <p:cNvPr id="1028" name="Picture 4" descr="https://edps.europa.eu/sites/default/files/publication/logo_edps_def_only_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745" y="101600"/>
            <a:ext cx="1067518" cy="102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779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0E11-BF21-404A-91F6-81125E74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GB" b="1" i="1" dirty="0" err="1"/>
              <a:t>eedback</a:t>
            </a:r>
            <a:r>
              <a:rPr lang="en-GB" b="1" i="1" dirty="0"/>
              <a:t> from the group</a:t>
            </a:r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75250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63551" y="1327281"/>
            <a:ext cx="8329082" cy="19704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Level of detail is conditional on the template used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Introductory part is similar to the records, referral could be enough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More concise in descriptive parts, referring to existing documents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Level of detail should be sufficient to enable mitigation of risks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Clear description in an understandable language for decision makers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3299"/>
                </a:solidFill>
              </a:rPr>
              <a:t>The analysis shall be detailed, the summary concise</a:t>
            </a:r>
            <a:endParaRPr lang="en-GB" sz="1600" dirty="0">
              <a:solidFill>
                <a:srgbClr val="003299"/>
              </a:solidFill>
            </a:endParaRPr>
          </a:p>
          <a:p>
            <a:pPr marL="171450" indent="-171450">
              <a:buFontTx/>
              <a:buChar char="-"/>
              <a:defRPr/>
            </a:pPr>
            <a:endParaRPr lang="en-GB" sz="1000" dirty="0"/>
          </a:p>
          <a:p>
            <a:pPr marL="171450" indent="-171450">
              <a:buFontTx/>
              <a:buChar char="-"/>
              <a:defRPr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8043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16475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11713" y="2138363"/>
            <a:ext cx="3968750" cy="126206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ct val="0"/>
              </a:spcBef>
              <a:defRPr/>
            </a:pPr>
            <a:r>
              <a:rPr lang="en-GB" dirty="0"/>
              <a:t>DPO’s should draft DPIA’s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At what stage and how should a DPO be involved in the drafting of DPIA’s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8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2544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E572-0C29-4AE6-83FE-48D14A648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GB" b="1" i="1" dirty="0" err="1"/>
              <a:t>eedback</a:t>
            </a:r>
            <a:r>
              <a:rPr lang="en-GB" b="1" i="1" dirty="0"/>
              <a:t> from the group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75250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29684" y="976710"/>
            <a:ext cx="8292286" cy="3087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First draft needs to come from controller, knows underlying processes best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DPO need to be there for several drafting stages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DPO is there to explain data protection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299"/>
                </a:solidFill>
              </a:rPr>
              <a:t>Continuous involvement of/ cooperation with the DPO</a:t>
            </a:r>
            <a:endParaRPr lang="en-GB" sz="1800" dirty="0">
              <a:solidFill>
                <a:srgbClr val="0032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3299"/>
                </a:solidFill>
              </a:rPr>
              <a:t>DPO does not have resources to chase for information, someone needs to be appointed from controller’s side</a:t>
            </a:r>
            <a:endParaRPr lang="en-GB" sz="1800" dirty="0">
              <a:solidFill>
                <a:srgbClr val="003299"/>
              </a:solidFill>
            </a:endParaRPr>
          </a:p>
          <a:p>
            <a:pPr>
              <a:defRPr/>
            </a:pPr>
            <a:endParaRPr lang="en-GB" sz="1800" dirty="0">
              <a:solidFill>
                <a:srgbClr val="003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5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16475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11713" y="2138363"/>
            <a:ext cx="3968750" cy="126206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ct val="0"/>
              </a:spcBef>
              <a:defRPr/>
            </a:pPr>
            <a:r>
              <a:rPr lang="en-GB" dirty="0"/>
              <a:t>The full DPIA needs to be completed at the very start of the project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should a DPIA be completed?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8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4089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A56A-1FB2-4C31-91F7-DB77CD27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GB" b="1" i="1" dirty="0" err="1"/>
              <a:t>eedback</a:t>
            </a:r>
            <a:r>
              <a:rPr lang="en-GB" b="1" i="1" dirty="0"/>
              <a:t> from the group</a:t>
            </a:r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75250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388938" y="1296459"/>
            <a:ext cx="8404225" cy="26490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DPO needs to be consulted when IT solutions/ architecture are designed (privacy by design), so before procurement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In practice DPO is often involved too 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Not realistic to have it completed at the very beginning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In some EUI’s, solutions were found to involve DPO earlier, e.g. including data protection as a step in general process descriptions </a:t>
            </a:r>
          </a:p>
        </p:txBody>
      </p:sp>
    </p:spTree>
    <p:extLst>
      <p:ext uri="{BB962C8B-B14F-4D97-AF65-F5344CB8AC3E}">
        <p14:creationId xmlns:p14="http://schemas.microsoft.com/office/powerpoint/2010/main" val="167625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16475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11713" y="2138363"/>
            <a:ext cx="3968750" cy="126206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ct val="0"/>
              </a:spcBef>
              <a:defRPr/>
            </a:pPr>
            <a:r>
              <a:rPr lang="en-GB" dirty="0"/>
              <a:t>Completed DPIA’s should be centrally published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Transparency will allow exchanges between DPO’s / avoid duplication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8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780287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62FB-0806-406C-B1C8-A9AEC7F7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“</a:t>
            </a:r>
            <a:r>
              <a:rPr lang="en-GB" b="1" i="1" dirty="0">
                <a:solidFill>
                  <a:srgbClr val="003299"/>
                </a:solidFill>
              </a:rPr>
              <a:t>Completed DPIA’s should </a:t>
            </a:r>
            <a:br>
              <a:rPr lang="en-GB" b="1" i="1" dirty="0">
                <a:solidFill>
                  <a:srgbClr val="003299"/>
                </a:solidFill>
              </a:rPr>
            </a:br>
            <a:r>
              <a:rPr lang="en-GB" b="1" i="1" dirty="0">
                <a:solidFill>
                  <a:srgbClr val="003299"/>
                </a:solidFill>
              </a:rPr>
              <a:t>be centrally published</a:t>
            </a:r>
            <a:r>
              <a:rPr lang="en-GB" b="1" i="1" dirty="0"/>
              <a:t>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175250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98475" y="976710"/>
            <a:ext cx="8319558" cy="33158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0032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There is value in publishing DPIA’s, but not centrally by EDPS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Often, records will say whether or not a DPIA was prepared, a summary of a DPIA can be included or link to the full DPIA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Publication may increase pressure to not do a DPIA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Relevance to other EUI’s is not always given (e.g. for inhouse systems)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3299"/>
                </a:solidFill>
              </a:rPr>
              <a:t>It is for DPO network to avoid duplication</a:t>
            </a:r>
          </a:p>
          <a:p>
            <a:pPr>
              <a:defRPr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4015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0E03-5937-470C-97F0-92643B3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7DDDC7-9476-4888-B03C-BC48F2C7A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D2B4C-24FD-485E-ADAD-B1E3DC73B16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29789-407A-481C-887A-4E60F7C298C9}"/>
              </a:ext>
            </a:extLst>
          </p:cNvPr>
          <p:cNvSpPr txBox="1"/>
          <p:nvPr/>
        </p:nvSpPr>
        <p:spPr>
          <a:xfrm>
            <a:off x="463551" y="931624"/>
            <a:ext cx="79612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Introduction (10 min)</a:t>
            </a:r>
          </a:p>
          <a:p>
            <a:endParaRPr lang="en-US" sz="1400" b="1" dirty="0"/>
          </a:p>
          <a:p>
            <a:r>
              <a:rPr lang="en-US" sz="1400" b="1" dirty="0"/>
              <a:t>Discussion in 4 groups on different topics (25 min)</a:t>
            </a:r>
          </a:p>
          <a:p>
            <a:endParaRPr lang="en-US" sz="1400" b="1" dirty="0"/>
          </a:p>
          <a:p>
            <a:r>
              <a:rPr lang="en-US" sz="1400" b="1" dirty="0"/>
              <a:t>Break (10 min)</a:t>
            </a:r>
          </a:p>
          <a:p>
            <a:endParaRPr lang="en-US" sz="1400" b="1" dirty="0"/>
          </a:p>
          <a:p>
            <a:r>
              <a:rPr lang="en-US" sz="1400" b="1" dirty="0"/>
              <a:t>Presentation by each group (each 5 min)</a:t>
            </a:r>
          </a:p>
          <a:p>
            <a:endParaRPr lang="en-US" sz="1400" b="1" dirty="0"/>
          </a:p>
          <a:p>
            <a:r>
              <a:rPr lang="en-US" sz="1400" b="1" dirty="0"/>
              <a:t>Presentation by the EDPS (15 min)</a:t>
            </a:r>
          </a:p>
          <a:p>
            <a:endParaRPr lang="en-US" sz="1400" b="1" dirty="0"/>
          </a:p>
          <a:p>
            <a:r>
              <a:rPr lang="en-US" sz="1400" b="1" dirty="0"/>
              <a:t>Group discussion &amp; questions (10 min)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 summary of our discussion will be presented to the plenary in the afternoon.</a:t>
            </a:r>
          </a:p>
          <a:p>
            <a:r>
              <a:rPr lang="en-US" sz="1400" dirty="0"/>
              <a:t>All slides will be made available afterwards.</a:t>
            </a:r>
          </a:p>
          <a:p>
            <a:r>
              <a:rPr lang="en-US" sz="1400" dirty="0"/>
              <a:t>Please speak up to ask a question or make a comment (we can’t monitor the chat all the time). 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7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0E03-5937-470C-97F0-92643B3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sources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7DDDC7-9476-4888-B03C-BC48F2C7A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D2B4C-24FD-485E-ADAD-B1E3DC73B16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29789-407A-481C-887A-4E60F7C298C9}"/>
              </a:ext>
            </a:extLst>
          </p:cNvPr>
          <p:cNvSpPr txBox="1"/>
          <p:nvPr/>
        </p:nvSpPr>
        <p:spPr>
          <a:xfrm>
            <a:off x="332921" y="857886"/>
            <a:ext cx="834752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Regulation (EU) 2018/1725 (‘EUDPR’)</a:t>
            </a:r>
          </a:p>
          <a:p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Recitals  57-58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</a:rPr>
              <a:t>SECTION 4 “Data protection impact assessment and prior consultation”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Article 39: DPIA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Article 40: Prior consultation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Article 2(3): Exception: not yet applicable to operational personal data by Europol and the European Public Prosecutor’s </a:t>
            </a:r>
            <a:r>
              <a:rPr lang="en-GB" sz="1400" dirty="0" smtClean="0"/>
              <a:t>Office</a:t>
            </a:r>
            <a:endParaRPr lang="en-GB" sz="1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ym typeface="Wingdings" panose="05000000000000000000" pitchFamily="2" charset="2"/>
              </a:rPr>
              <a:t>Article 89/90: Eurojust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u="sng" dirty="0">
              <a:sym typeface="Wingdings" panose="05000000000000000000" pitchFamily="2" charset="2"/>
            </a:endParaRPr>
          </a:p>
          <a:p>
            <a:r>
              <a:rPr lang="en-GB" sz="1400" b="1" u="sng" dirty="0">
                <a:sym typeface="Wingdings" panose="05000000000000000000" pitchFamily="2" charset="2"/>
              </a:rPr>
              <a:t>Guidelines of Article 29 Data Protection Working Party of 04 April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ym typeface="Wingdings" panose="05000000000000000000" pitchFamily="2" charset="2"/>
            </a:endParaRPr>
          </a:p>
          <a:p>
            <a:r>
              <a:rPr lang="en-GB" sz="1400" b="1" u="sng" dirty="0">
                <a:sym typeface="Wingdings" panose="05000000000000000000" pitchFamily="2" charset="2"/>
              </a:rPr>
              <a:t>EDPS Accountability on the ground Part II of 03 July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ym typeface="Wingdings" panose="05000000000000000000" pitchFamily="2" charset="2"/>
              </a:rPr>
              <a:t>Who does what / How to carry out a DPIA / When to do prior consultation / How to get ready</a:t>
            </a:r>
          </a:p>
          <a:p>
            <a:endParaRPr lang="en-GB" sz="1400" b="1" u="sng" dirty="0"/>
          </a:p>
          <a:p>
            <a:r>
              <a:rPr lang="en-GB" sz="1400" b="1" u="sng" dirty="0">
                <a:sym typeface="Wingdings" panose="05000000000000000000" pitchFamily="2" charset="2"/>
              </a:rPr>
              <a:t>Decision of EDPS of 16 July 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ym typeface="Wingdings" panose="05000000000000000000" pitchFamily="2" charset="2"/>
              </a:rPr>
              <a:t>Threshold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35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3E73E0-A62D-40C9-8785-EED095FF9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469" y="639444"/>
            <a:ext cx="5898874" cy="409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40E03-5937-470C-97F0-92643B3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step approach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7DDDC7-9476-4888-B03C-BC48F2C7A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D2B4C-24FD-485E-ADAD-B1E3DC73B16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29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0E03-5937-470C-97F0-92643B3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-Ingredients of a DPIA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7DDDC7-9476-4888-B03C-BC48F2C7A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D2B4C-24FD-485E-ADAD-B1E3DC73B16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29789-407A-481C-887A-4E60F7C298C9}"/>
              </a:ext>
            </a:extLst>
          </p:cNvPr>
          <p:cNvSpPr txBox="1"/>
          <p:nvPr/>
        </p:nvSpPr>
        <p:spPr>
          <a:xfrm>
            <a:off x="463550" y="931624"/>
            <a:ext cx="848546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400" dirty="0"/>
              <a:t>A splash of a </a:t>
            </a:r>
            <a:r>
              <a:rPr lang="en-GB" sz="1400" dirty="0">
                <a:highlight>
                  <a:srgbClr val="00FFFF"/>
                </a:highlight>
              </a:rPr>
              <a:t>systematic description </a:t>
            </a:r>
            <a:r>
              <a:rPr lang="en-GB" sz="1400" dirty="0"/>
              <a:t>of the envisaged processing operations and the </a:t>
            </a:r>
            <a:r>
              <a:rPr lang="en-GB" sz="1400" dirty="0">
                <a:highlight>
                  <a:srgbClr val="00FFFF"/>
                </a:highlight>
              </a:rPr>
              <a:t>purposes</a:t>
            </a:r>
            <a:r>
              <a:rPr lang="en-GB" sz="1400" dirty="0"/>
              <a:t> of the processing; 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/>
              <a:t>A hand full of an assessment of the </a:t>
            </a:r>
            <a:r>
              <a:rPr lang="en-GB" sz="1400" dirty="0">
                <a:highlight>
                  <a:srgbClr val="00FFFF"/>
                </a:highlight>
              </a:rPr>
              <a:t>necessity and proportionality </a:t>
            </a:r>
            <a:r>
              <a:rPr lang="en-GB" sz="1400" dirty="0"/>
              <a:t>of the processing operations; 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/>
              <a:t>A spoon full of an </a:t>
            </a:r>
            <a:r>
              <a:rPr lang="en-GB" sz="1400" dirty="0">
                <a:highlight>
                  <a:srgbClr val="00FFFF"/>
                </a:highlight>
              </a:rPr>
              <a:t>assessment of the risks </a:t>
            </a:r>
            <a:r>
              <a:rPr lang="en-GB" sz="1400" dirty="0"/>
              <a:t>to the rights and freedoms of data subjects;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/>
              <a:t>A sliver of the </a:t>
            </a:r>
            <a:r>
              <a:rPr lang="en-GB" sz="1400" dirty="0">
                <a:highlight>
                  <a:srgbClr val="00FFFF"/>
                </a:highlight>
              </a:rPr>
              <a:t>measures</a:t>
            </a:r>
            <a:r>
              <a:rPr lang="en-GB" sz="1400" dirty="0"/>
              <a:t> envisaged to address the risks…taking into account the rights and legitimate interests of data subjects and other persons concerned;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/>
              <a:t>..and a bit of </a:t>
            </a:r>
            <a:r>
              <a:rPr lang="en-GB" sz="1400" dirty="0">
                <a:highlight>
                  <a:srgbClr val="00FFFF"/>
                </a:highlight>
              </a:rPr>
              <a:t>additional ingredients </a:t>
            </a:r>
            <a:r>
              <a:rPr lang="en-GB" sz="1400" dirty="0"/>
              <a:t>of your liking. </a:t>
            </a:r>
          </a:p>
          <a:p>
            <a:endParaRPr lang="en-GB" sz="2000" b="1" dirty="0">
              <a:latin typeface="Bodoni MT" panose="02070603080606020203" pitchFamily="18" charset="0"/>
            </a:endParaRPr>
          </a:p>
          <a:p>
            <a:r>
              <a:rPr lang="en-GB" sz="2200" b="1" dirty="0">
                <a:latin typeface="Bodoni MT" panose="02070603080606020203" pitchFamily="18" charset="0"/>
              </a:rPr>
              <a:t>“Baking may be regarded as a science, but it's the chemistry between the ingredients and the chef that gives desserts life.” (A. Olson)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0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0E03-5937-470C-97F0-92643B3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7DDDC7-9476-4888-B03C-BC48F2C7A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D2B4C-24FD-485E-ADAD-B1E3DC73B16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332B6E-F251-49CF-82F8-AE7442468C8A}"/>
              </a:ext>
            </a:extLst>
          </p:cNvPr>
          <p:cNvSpPr txBox="1"/>
          <p:nvPr/>
        </p:nvSpPr>
        <p:spPr>
          <a:xfrm>
            <a:off x="599606" y="1184223"/>
            <a:ext cx="854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slides contain provocative statements. These are meant to trigger a discussion but do not reflect the opinion of any particular individual or organization.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6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16475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11713" y="2138363"/>
            <a:ext cx="3968750" cy="126206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ct val="0"/>
              </a:spcBef>
              <a:defRPr/>
            </a:pPr>
            <a:r>
              <a:rPr lang="en-GB" dirty="0"/>
              <a:t>The EDPS needs to issue a mandatory DPIA template for EUI’s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Usefulness of a single template for all EUI’s 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8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E7CF-BB54-4706-AD7F-6A016092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GB" b="1" i="1" dirty="0" err="1"/>
              <a:t>eedback</a:t>
            </a:r>
            <a:r>
              <a:rPr lang="en-GB" b="1" i="1" dirty="0"/>
              <a:t> from the group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463551" y="1338790"/>
            <a:ext cx="8633882" cy="26617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A template would be very useful, but only ‘recommended’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Practical guidance on how to use template, with examples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DPO network should be involved based on experience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Template should not be too complex, understandable for all staff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Detailed template with optional parts would be useful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3299"/>
                </a:solidFill>
              </a:rPr>
              <a:t>Threshold assessment needs an updated</a:t>
            </a:r>
            <a:endParaRPr lang="en-GB" sz="1800" dirty="0">
              <a:solidFill>
                <a:srgbClr val="003299"/>
              </a:solidFill>
            </a:endParaRPr>
          </a:p>
          <a:p>
            <a:pPr>
              <a:defRPr/>
            </a:pPr>
            <a:endParaRPr lang="en-GB" sz="1000" dirty="0"/>
          </a:p>
          <a:p>
            <a:pPr>
              <a:defRPr/>
            </a:pPr>
            <a:endParaRPr lang="en-GB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16475" y="906463"/>
            <a:ext cx="3968750" cy="1130300"/>
          </a:xfrm>
        </p:spPr>
        <p:txBody>
          <a:bodyPr/>
          <a:lstStyle/>
          <a:p>
            <a:pPr>
              <a:defRPr/>
            </a:pPr>
            <a:r>
              <a:rPr lang="en-GB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811713" y="2138363"/>
            <a:ext cx="3968750" cy="1262062"/>
          </a:xfrm>
        </p:spPr>
        <p:txBody>
          <a:bodyPr/>
          <a:lstStyle/>
          <a:p>
            <a:pPr>
              <a:lnSpc>
                <a:spcPts val="3500"/>
              </a:lnSpc>
              <a:spcBef>
                <a:spcPct val="0"/>
              </a:spcBef>
              <a:defRPr/>
            </a:pPr>
            <a:r>
              <a:rPr lang="en-US" dirty="0"/>
              <a:t>E</a:t>
            </a:r>
            <a:r>
              <a:rPr lang="en-GB" dirty="0"/>
              <a:t>very aspect of a DPIA needs to be very detailed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Level of detail of DPIA’s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en-GB" dirty="0"/>
          </a:p>
        </p:txBody>
      </p:sp>
      <p:sp>
        <p:nvSpPr>
          <p:cNvPr id="31753" name="Slide Number Placeholder 2"/>
          <p:cNvSpPr>
            <a:spLocks noGrp="1"/>
          </p:cNvSpPr>
          <p:nvPr>
            <p:ph type="sldNum" sz="quarter" idx="18"/>
          </p:nvPr>
        </p:nvSpPr>
        <p:spPr bwMode="auto">
          <a:noFill/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60C8CAE-76AC-41EC-96A4-B69530C32387}" type="slidenum">
              <a:rPr altLang="en-US" sz="900" b="1" smtClean="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altLang="en-US" sz="900" b="1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744059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1_ASSOC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2_ASSOC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GENDA_3_ASSOC" val="-1"/>
</p:tagLst>
</file>

<file path=ppt/theme/theme1.xml><?xml version="1.0" encoding="utf-8"?>
<a:theme xmlns:a="http://schemas.openxmlformats.org/drawingml/2006/main" name="ECB Default 16x9">
  <a:themeElements>
    <a:clrScheme name="___FINAL___ECB___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AF7598"/>
      </a:accent3>
      <a:accent4>
        <a:srgbClr val="682E32"/>
      </a:accent4>
      <a:accent5>
        <a:srgbClr val="EAC568"/>
      </a:accent5>
      <a:accent6>
        <a:srgbClr val="77B37F"/>
      </a:accent6>
      <a:hlink>
        <a:srgbClr val="5FA3DB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7EFD2312-CB2C-4365-9F88-C6DD06E3A1C4}" vid="{FA151505-6D00-43A8-889D-5769FA0D97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ECB Default 16x9</Template>
  <TotalTime>631</TotalTime>
  <Words>824</Words>
  <Application>Microsoft Office PowerPoint</Application>
  <PresentationFormat>On-screen Show (16:9)</PresentationFormat>
  <Paragraphs>132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Bodoni MT</vt:lpstr>
      <vt:lpstr>Calibri</vt:lpstr>
      <vt:lpstr>Times</vt:lpstr>
      <vt:lpstr>Wingdings</vt:lpstr>
      <vt:lpstr>ヒラギノ角ゴ Pro W3</vt:lpstr>
      <vt:lpstr>ECB Default 16x9</vt:lpstr>
      <vt:lpstr>Data Protection Impact Assessments</vt:lpstr>
      <vt:lpstr>Agenda</vt:lpstr>
      <vt:lpstr>Main sources</vt:lpstr>
      <vt:lpstr>Three step approach</vt:lpstr>
      <vt:lpstr>-Ingredients of a DPIA</vt:lpstr>
      <vt:lpstr>Statements</vt:lpstr>
      <vt:lpstr>PowerPoint Presentation</vt:lpstr>
      <vt:lpstr>Feedback from the group</vt:lpstr>
      <vt:lpstr>PowerPoint Presentation</vt:lpstr>
      <vt:lpstr>Feedback from the group</vt:lpstr>
      <vt:lpstr>PowerPoint Presentation</vt:lpstr>
      <vt:lpstr>Feedback from the group</vt:lpstr>
      <vt:lpstr>PowerPoint Presentation</vt:lpstr>
      <vt:lpstr>Feedback from the group</vt:lpstr>
      <vt:lpstr>PowerPoint Presentation</vt:lpstr>
      <vt:lpstr>“Completed DPIA’s should  be centrally published” </vt:lpstr>
    </vt:vector>
  </TitlesOfParts>
  <Company>European Central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Impact Assessments</dc:title>
  <dc:creator>Daman, Maarten G.A.</dc:creator>
  <cp:lastModifiedBy>WAUMAN Jeroen</cp:lastModifiedBy>
  <cp:revision>24</cp:revision>
  <dcterms:created xsi:type="dcterms:W3CDTF">2021-05-31T15:27:52Z</dcterms:created>
  <dcterms:modified xsi:type="dcterms:W3CDTF">2021-06-11T08:14:50Z</dcterms:modified>
</cp:coreProperties>
</file>