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9" r:id="rId1"/>
  </p:sldMasterIdLst>
  <p:notesMasterIdLst>
    <p:notesMasterId r:id="rId7"/>
  </p:notesMasterIdLst>
  <p:sldIdLst>
    <p:sldId id="256" r:id="rId2"/>
    <p:sldId id="880" r:id="rId3"/>
    <p:sldId id="923" r:id="rId4"/>
    <p:sldId id="276" r:id="rId5"/>
    <p:sldId id="271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5545"/>
    <a:srgbClr val="238085"/>
    <a:srgbClr val="993B96"/>
    <a:srgbClr val="1D204E"/>
    <a:srgbClr val="1C204B"/>
    <a:srgbClr val="1B1E52"/>
    <a:srgbClr val="D35226"/>
    <a:srgbClr val="293583"/>
    <a:srgbClr val="E45C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74"/>
    <p:restoredTop sz="94780"/>
  </p:normalViewPr>
  <p:slideViewPr>
    <p:cSldViewPr snapToGrid="0">
      <p:cViewPr varScale="1">
        <p:scale>
          <a:sx n="133" d="100"/>
          <a:sy n="133" d="100"/>
        </p:scale>
        <p:origin x="496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062568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d448b019a_0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d448b019a_0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3741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E1592-7EB1-491C-920D-7AE948B3C08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048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0419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g9d448b019a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7" name="Google Shape;507;g9d448b019a_0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3EF3A-F4BB-7641-ADB6-D9CF5EEB7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2C2B4B-03A5-DB4C-9B71-94995B17B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F69DC-0D5C-F94E-A1F1-47483EF7A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115DD-68C5-F44F-A739-14D7AB8B1C75}" type="datetimeFigureOut">
              <a:rPr lang="en-CA" smtClean="0"/>
              <a:t>2022-06-20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A25D-9B50-9B48-B83D-2641CB32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92485-2A44-D646-9344-F4558ECFB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ED7C8-9789-9A45-A39E-71FD4D534D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07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26" Type="http://schemas.openxmlformats.org/officeDocument/2006/relationships/image" Target="../media/image28.svg"/><Relationship Id="rId3" Type="http://schemas.openxmlformats.org/officeDocument/2006/relationships/image" Target="../media/image5.png"/><Relationship Id="rId21" Type="http://schemas.openxmlformats.org/officeDocument/2006/relationships/image" Target="../media/image23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5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svg"/><Relationship Id="rId20" Type="http://schemas.openxmlformats.org/officeDocument/2006/relationships/image" Target="../media/image22.sv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24" Type="http://schemas.openxmlformats.org/officeDocument/2006/relationships/image" Target="../media/image26.sv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23" Type="http://schemas.openxmlformats.org/officeDocument/2006/relationships/image" Target="../media/image25.png"/><Relationship Id="rId28" Type="http://schemas.openxmlformats.org/officeDocument/2006/relationships/image" Target="../media/image30.svg"/><Relationship Id="rId10" Type="http://schemas.openxmlformats.org/officeDocument/2006/relationships/image" Target="../media/image12.sv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Relationship Id="rId22" Type="http://schemas.openxmlformats.org/officeDocument/2006/relationships/image" Target="../media/image24.svg"/><Relationship Id="rId27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iacc.ca/" TargetMode="External"/><Relationship Id="rId13" Type="http://schemas.openxmlformats.org/officeDocument/2006/relationships/image" Target="../media/image38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3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11" Type="http://schemas.openxmlformats.org/officeDocument/2006/relationships/hyperlink" Target="https://www.facebook.com/mydiacc" TargetMode="External"/><Relationship Id="rId5" Type="http://schemas.openxmlformats.org/officeDocument/2006/relationships/image" Target="../media/image34.png"/><Relationship Id="rId10" Type="http://schemas.openxmlformats.org/officeDocument/2006/relationships/hyperlink" Target="https://www.linkedin.com/company/mydiacc/" TargetMode="External"/><Relationship Id="rId4" Type="http://schemas.openxmlformats.org/officeDocument/2006/relationships/image" Target="../media/image33.png"/><Relationship Id="rId9" Type="http://schemas.openxmlformats.org/officeDocument/2006/relationships/hyperlink" Target="https://twitter.com/mydiacc" TargetMode="External"/><Relationship Id="rId1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31024" y="4133045"/>
            <a:ext cx="8912975" cy="58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r>
              <a:rPr lang="en-GB" sz="1600" b="1" dirty="0">
                <a:solidFill>
                  <a:srgbClr val="0F113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Accelerating Digital ID Adoption</a:t>
            </a:r>
            <a:br>
              <a:rPr lang="en" sz="2000" b="1" dirty="0">
                <a:solidFill>
                  <a:srgbClr val="0F1139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CA" sz="1100" dirty="0">
                <a:solidFill>
                  <a:srgbClr val="0F113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June 2022</a:t>
            </a:r>
            <a:endParaRPr lang="en-CA" sz="2000" dirty="0">
              <a:solidFill>
                <a:srgbClr val="0F113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8453"/>
            <a:ext cx="9143999" cy="3504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554;gddd0621308_0_4">
            <a:extLst>
              <a:ext uri="{FF2B5EF4-FFF2-40B4-BE49-F238E27FC236}">
                <a16:creationId xmlns:a16="http://schemas.microsoft.com/office/drawing/2014/main" id="{6B54729E-AC26-3749-8713-D00E89A0DD64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249" y="3672045"/>
            <a:ext cx="3016310" cy="460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133;p17">
            <a:extLst>
              <a:ext uri="{FF2B5EF4-FFF2-40B4-BE49-F238E27FC236}">
                <a16:creationId xmlns:a16="http://schemas.microsoft.com/office/drawing/2014/main" id="{9588A9CC-CC6F-A547-9FCA-F301E17E5D5F}"/>
              </a:ext>
            </a:extLst>
          </p:cNvPr>
          <p:cNvSpPr txBox="1"/>
          <p:nvPr/>
        </p:nvSpPr>
        <p:spPr>
          <a:xfrm>
            <a:off x="841741" y="1197854"/>
            <a:ext cx="6892308" cy="19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4000" b="1" dirty="0">
                <a:solidFill>
                  <a:srgbClr val="0F113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DIACC is</a:t>
            </a:r>
            <a:endParaRPr sz="4000" dirty="0">
              <a:solidFill>
                <a:srgbClr val="0F113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" name="Google Shape;133;p17">
            <a:extLst>
              <a:ext uri="{FF2B5EF4-FFF2-40B4-BE49-F238E27FC236}">
                <a16:creationId xmlns:a16="http://schemas.microsoft.com/office/drawing/2014/main" id="{908352E5-91FE-D244-93CE-98ED09FE5653}"/>
              </a:ext>
            </a:extLst>
          </p:cNvPr>
          <p:cNvSpPr txBox="1"/>
          <p:nvPr/>
        </p:nvSpPr>
        <p:spPr>
          <a:xfrm>
            <a:off x="841740" y="1841720"/>
            <a:ext cx="7988495" cy="19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CA" sz="3000" b="1" dirty="0">
                <a:solidFill>
                  <a:srgbClr val="C55545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trust framework provider</a:t>
            </a:r>
          </a:p>
          <a:p>
            <a:r>
              <a:rPr lang="en-CA" sz="3000" i="1" dirty="0">
                <a:solidFill>
                  <a:srgbClr val="0F113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entity responsible for development and compliance verification for an information assurance framework</a:t>
            </a:r>
          </a:p>
        </p:txBody>
      </p:sp>
      <p:pic>
        <p:nvPicPr>
          <p:cNvPr id="16" name="Google Shape;554;gddd0621308_0_4">
            <a:extLst>
              <a:ext uri="{FF2B5EF4-FFF2-40B4-BE49-F238E27FC236}">
                <a16:creationId xmlns:a16="http://schemas.microsoft.com/office/drawing/2014/main" id="{8A328A6D-DF05-8D42-A81A-EE1C7BA19F4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813345"/>
            <a:ext cx="1402345" cy="214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5;p13">
            <a:extLst>
              <a:ext uri="{FF2B5EF4-FFF2-40B4-BE49-F238E27FC236}">
                <a16:creationId xmlns:a16="http://schemas.microsoft.com/office/drawing/2014/main" id="{334AFFEA-5C51-2743-98FA-2FFCCCA5CF83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73156" y="248852"/>
            <a:ext cx="2121786" cy="1898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173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Freeform 223"/>
          <p:cNvSpPr/>
          <p:nvPr/>
        </p:nvSpPr>
        <p:spPr>
          <a:xfrm>
            <a:off x="4934642" y="467934"/>
            <a:ext cx="217744" cy="52886"/>
          </a:xfrm>
          <a:custGeom>
            <a:avLst/>
            <a:gdLst>
              <a:gd name="connsiteX0" fmla="*/ 0 w 2572657"/>
              <a:gd name="connsiteY0" fmla="*/ 850806 h 984064"/>
              <a:gd name="connsiteX1" fmla="*/ 0 w 2572657"/>
              <a:gd name="connsiteY1" fmla="*/ 850807 h 984064"/>
              <a:gd name="connsiteX2" fmla="*/ 0 w 2572657"/>
              <a:gd name="connsiteY2" fmla="*/ 850807 h 984064"/>
              <a:gd name="connsiteX3" fmla="*/ 927553 w 2572657"/>
              <a:gd name="connsiteY3" fmla="*/ 0 h 984064"/>
              <a:gd name="connsiteX4" fmla="*/ 1645104 w 2572657"/>
              <a:gd name="connsiteY4" fmla="*/ 0 h 984064"/>
              <a:gd name="connsiteX5" fmla="*/ 1645104 w 2572657"/>
              <a:gd name="connsiteY5" fmla="*/ 717550 h 984064"/>
              <a:gd name="connsiteX6" fmla="*/ 2439400 w 2572657"/>
              <a:gd name="connsiteY6" fmla="*/ 717550 h 984064"/>
              <a:gd name="connsiteX7" fmla="*/ 2572657 w 2572657"/>
              <a:gd name="connsiteY7" fmla="*/ 850807 h 984064"/>
              <a:gd name="connsiteX8" fmla="*/ 2572656 w 2572657"/>
              <a:gd name="connsiteY8" fmla="*/ 850807 h 984064"/>
              <a:gd name="connsiteX9" fmla="*/ 2439399 w 2572657"/>
              <a:gd name="connsiteY9" fmla="*/ 984064 h 984064"/>
              <a:gd name="connsiteX10" fmla="*/ 133257 w 2572657"/>
              <a:gd name="connsiteY10" fmla="*/ 984063 h 984064"/>
              <a:gd name="connsiteX11" fmla="*/ 10472 w 2572657"/>
              <a:gd name="connsiteY11" fmla="*/ 902676 h 984064"/>
              <a:gd name="connsiteX12" fmla="*/ 0 w 2572657"/>
              <a:gd name="connsiteY12" fmla="*/ 850807 h 984064"/>
              <a:gd name="connsiteX13" fmla="*/ 10472 w 2572657"/>
              <a:gd name="connsiteY13" fmla="*/ 798938 h 984064"/>
              <a:gd name="connsiteX14" fmla="*/ 133257 w 2572657"/>
              <a:gd name="connsiteY14" fmla="*/ 717550 h 984064"/>
              <a:gd name="connsiteX15" fmla="*/ 927553 w 2572657"/>
              <a:gd name="connsiteY15" fmla="*/ 717550 h 98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572657" h="984064">
                <a:moveTo>
                  <a:pt x="0" y="850806"/>
                </a:moveTo>
                <a:lnTo>
                  <a:pt x="0" y="850807"/>
                </a:lnTo>
                <a:lnTo>
                  <a:pt x="0" y="850807"/>
                </a:lnTo>
                <a:close/>
                <a:moveTo>
                  <a:pt x="927553" y="0"/>
                </a:moveTo>
                <a:lnTo>
                  <a:pt x="1645104" y="0"/>
                </a:lnTo>
                <a:lnTo>
                  <a:pt x="1645104" y="717550"/>
                </a:lnTo>
                <a:lnTo>
                  <a:pt x="2439400" y="717550"/>
                </a:lnTo>
                <a:cubicBezTo>
                  <a:pt x="2512996" y="717550"/>
                  <a:pt x="2572657" y="777211"/>
                  <a:pt x="2572657" y="850807"/>
                </a:cubicBezTo>
                <a:lnTo>
                  <a:pt x="2572656" y="850807"/>
                </a:lnTo>
                <a:cubicBezTo>
                  <a:pt x="2572656" y="924403"/>
                  <a:pt x="2512995" y="984064"/>
                  <a:pt x="2439399" y="984064"/>
                </a:cubicBezTo>
                <a:lnTo>
                  <a:pt x="133257" y="984063"/>
                </a:lnTo>
                <a:cubicBezTo>
                  <a:pt x="78060" y="984063"/>
                  <a:pt x="30701" y="950504"/>
                  <a:pt x="10472" y="902676"/>
                </a:cubicBezTo>
                <a:lnTo>
                  <a:pt x="0" y="850807"/>
                </a:lnTo>
                <a:lnTo>
                  <a:pt x="10472" y="798938"/>
                </a:lnTo>
                <a:cubicBezTo>
                  <a:pt x="30701" y="751110"/>
                  <a:pt x="78060" y="717550"/>
                  <a:pt x="133257" y="717550"/>
                </a:cubicBezTo>
                <a:lnTo>
                  <a:pt x="927553" y="7175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7D2BA39-BC48-2E47-A0D0-3D466E7823E4}"/>
              </a:ext>
            </a:extLst>
          </p:cNvPr>
          <p:cNvSpPr txBox="1"/>
          <p:nvPr/>
        </p:nvSpPr>
        <p:spPr>
          <a:xfrm>
            <a:off x="208889" y="56216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1C204B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Pan-Canadian T</a:t>
            </a:r>
            <a:r>
              <a:rPr lang="en-US" sz="2400" b="1" dirty="0">
                <a:solidFill>
                  <a:srgbClr val="1D214E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rust Framework (PCTF): Verify Assurance</a:t>
            </a:r>
          </a:p>
        </p:txBody>
      </p:sp>
      <p:sp>
        <p:nvSpPr>
          <p:cNvPr id="6" name="Round Same Side Corner Rectangle 5">
            <a:extLst>
              <a:ext uri="{FF2B5EF4-FFF2-40B4-BE49-F238E27FC236}">
                <a16:creationId xmlns:a16="http://schemas.microsoft.com/office/drawing/2014/main" id="{7CADD0BD-E131-6B4E-A137-C037B5B6BD8B}"/>
              </a:ext>
            </a:extLst>
          </p:cNvPr>
          <p:cNvSpPr/>
          <p:nvPr/>
        </p:nvSpPr>
        <p:spPr>
          <a:xfrm>
            <a:off x="767948" y="2036904"/>
            <a:ext cx="1875166" cy="1032865"/>
          </a:xfrm>
          <a:prstGeom prst="round2SameRect">
            <a:avLst/>
          </a:prstGeom>
          <a:solidFill>
            <a:srgbClr val="2380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Standards</a:t>
            </a:r>
          </a:p>
          <a:p>
            <a:endParaRPr lang="en-CA" sz="1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>
              <a:defRPr/>
            </a:pPr>
            <a:r>
              <a:rPr lang="en-CA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People and processes implementation of technology standards</a:t>
            </a:r>
          </a:p>
        </p:txBody>
      </p:sp>
      <p:sp>
        <p:nvSpPr>
          <p:cNvPr id="11" name="Round Same Side Corner Rectangle 10">
            <a:extLst>
              <a:ext uri="{FF2B5EF4-FFF2-40B4-BE49-F238E27FC236}">
                <a16:creationId xmlns:a16="http://schemas.microsoft.com/office/drawing/2014/main" id="{A67692C7-59BA-3643-B0C0-F627E8463A72}"/>
              </a:ext>
            </a:extLst>
          </p:cNvPr>
          <p:cNvSpPr/>
          <p:nvPr/>
        </p:nvSpPr>
        <p:spPr>
          <a:xfrm>
            <a:off x="2556629" y="2036904"/>
            <a:ext cx="1875166" cy="1032865"/>
          </a:xfrm>
          <a:prstGeom prst="round2SameRect">
            <a:avLst/>
          </a:prstGeom>
          <a:solidFill>
            <a:srgbClr val="D352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Technology</a:t>
            </a:r>
          </a:p>
          <a:p>
            <a:endParaRPr lang="en-CA" sz="1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>
              <a:defRPr/>
            </a:pPr>
            <a:r>
              <a:rPr lang="en-CA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Technology and model agnostic for application across scenarios</a:t>
            </a:r>
          </a:p>
          <a:p>
            <a:pPr algn="ctr"/>
            <a:endParaRPr lang="en-CA" sz="1050" dirty="0"/>
          </a:p>
        </p:txBody>
      </p:sp>
      <p:sp>
        <p:nvSpPr>
          <p:cNvPr id="12" name="Round Same Side Corner Rectangle 11">
            <a:extLst>
              <a:ext uri="{FF2B5EF4-FFF2-40B4-BE49-F238E27FC236}">
                <a16:creationId xmlns:a16="http://schemas.microsoft.com/office/drawing/2014/main" id="{155FF5BE-BC68-E84D-9154-2EC942673FD6}"/>
              </a:ext>
            </a:extLst>
          </p:cNvPr>
          <p:cNvSpPr/>
          <p:nvPr/>
        </p:nvSpPr>
        <p:spPr>
          <a:xfrm>
            <a:off x="4345311" y="2036904"/>
            <a:ext cx="1875166" cy="1032865"/>
          </a:xfrm>
          <a:prstGeom prst="round2SameRect">
            <a:avLst/>
          </a:prstGeom>
          <a:solidFill>
            <a:srgbClr val="993B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Policy &amp; Governance</a:t>
            </a:r>
          </a:p>
          <a:p>
            <a:endParaRPr lang="en-CA" sz="12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>
              <a:defRPr/>
            </a:pPr>
            <a:r>
              <a:rPr lang="en-CA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Operational assurance verification aligned with regulations</a:t>
            </a:r>
            <a:endParaRPr lang="en-CA" sz="1000" dirty="0"/>
          </a:p>
        </p:txBody>
      </p:sp>
      <p:sp>
        <p:nvSpPr>
          <p:cNvPr id="13" name="Round Same Side Corner Rectangle 12">
            <a:extLst>
              <a:ext uri="{FF2B5EF4-FFF2-40B4-BE49-F238E27FC236}">
                <a16:creationId xmlns:a16="http://schemas.microsoft.com/office/drawing/2014/main" id="{17CDAB74-D5F5-BA42-B8DA-058F78DB70E0}"/>
              </a:ext>
            </a:extLst>
          </p:cNvPr>
          <p:cNvSpPr/>
          <p:nvPr/>
        </p:nvSpPr>
        <p:spPr>
          <a:xfrm>
            <a:off x="6134001" y="2036904"/>
            <a:ext cx="1875166" cy="1032865"/>
          </a:xfrm>
          <a:prstGeom prst="round2SameRect">
            <a:avLst/>
          </a:prstGeom>
          <a:solidFill>
            <a:srgbClr val="1B1E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12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People</a:t>
            </a:r>
          </a:p>
          <a:p>
            <a:endParaRPr lang="en-CA" sz="11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0">
              <a:defRPr/>
            </a:pPr>
            <a:r>
              <a:rPr lang="en-CA" sz="11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Builds confidence needed to accelerate adoption</a:t>
            </a:r>
          </a:p>
          <a:p>
            <a:pPr algn="ctr"/>
            <a:endParaRPr lang="en-CA" sz="1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8330BA-DA5A-A04B-9EB8-7355AACFFE38}"/>
              </a:ext>
            </a:extLst>
          </p:cNvPr>
          <p:cNvSpPr/>
          <p:nvPr/>
        </p:nvSpPr>
        <p:spPr>
          <a:xfrm>
            <a:off x="760504" y="3096247"/>
            <a:ext cx="19132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SAML, OpenID Connect, FAPI, SIOP, W3C, ZKP, Hyperledger Aries or Indy, FIDO, NIST 800-63, etc.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D9F1D1-6941-A94F-8B5F-55674AFD7100}"/>
              </a:ext>
            </a:extLst>
          </p:cNvPr>
          <p:cNvSpPr/>
          <p:nvPr/>
        </p:nvSpPr>
        <p:spPr>
          <a:xfrm>
            <a:off x="2588692" y="3096247"/>
            <a:ext cx="1799987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Applicable models including federations, platforms, operator networks, self-sovereign identity, APIs, hybrid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ED45E9-F682-DE41-AA33-3EEB40BEAF57}"/>
              </a:ext>
            </a:extLst>
          </p:cNvPr>
          <p:cNvSpPr/>
          <p:nvPr/>
        </p:nvSpPr>
        <p:spPr>
          <a:xfrm>
            <a:off x="4388679" y="3096247"/>
            <a:ext cx="187039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Verify policy and regulatory assurance and conformance of individual capabilities, integrated services, and networks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BF601D-A5EC-4A48-991C-2BBAC9DD0078}"/>
              </a:ext>
            </a:extLst>
          </p:cNvPr>
          <p:cNvSpPr/>
          <p:nvPr/>
        </p:nvSpPr>
        <p:spPr>
          <a:xfrm>
            <a:off x="6171709" y="3101186"/>
            <a:ext cx="187039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05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Provides signal for adopters – people, decision makers, investors</a:t>
            </a:r>
          </a:p>
        </p:txBody>
      </p:sp>
      <p:pic>
        <p:nvPicPr>
          <p:cNvPr id="14" name="Google Shape;554;gddd0621308_0_4">
            <a:extLst>
              <a:ext uri="{FF2B5EF4-FFF2-40B4-BE49-F238E27FC236}">
                <a16:creationId xmlns:a16="http://schemas.microsoft.com/office/drawing/2014/main" id="{BF55431F-1A37-A94D-9508-8B31530ACBE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4813345"/>
            <a:ext cx="1402345" cy="21432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CB1BFA8F-0DA5-4B45-A9A3-706A0E566E33}"/>
              </a:ext>
            </a:extLst>
          </p:cNvPr>
          <p:cNvSpPr/>
          <p:nvPr/>
        </p:nvSpPr>
        <p:spPr>
          <a:xfrm>
            <a:off x="414891" y="1447299"/>
            <a:ext cx="7907446" cy="2954421"/>
          </a:xfrm>
          <a:prstGeom prst="rect">
            <a:avLst/>
          </a:prstGeom>
          <a:noFill/>
          <a:ln w="73025">
            <a:solidFill>
              <a:srgbClr val="E45C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B94A6D3-5852-8042-82A4-C0511F6257B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00" r="575"/>
          <a:stretch/>
        </p:blipFill>
        <p:spPr>
          <a:xfrm>
            <a:off x="935959" y="1122425"/>
            <a:ext cx="1701951" cy="796869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34208809-6380-364D-AA9A-1E4CC3086661}"/>
              </a:ext>
            </a:extLst>
          </p:cNvPr>
          <p:cNvSpPr/>
          <p:nvPr/>
        </p:nvSpPr>
        <p:spPr>
          <a:xfrm>
            <a:off x="2649785" y="1378355"/>
            <a:ext cx="142504" cy="142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71C97B-92C9-0643-8339-C6CF3A66E122}"/>
              </a:ext>
            </a:extLst>
          </p:cNvPr>
          <p:cNvSpPr/>
          <p:nvPr/>
        </p:nvSpPr>
        <p:spPr>
          <a:xfrm>
            <a:off x="793455" y="1378355"/>
            <a:ext cx="142504" cy="142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59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A2ECBF6C-E24E-4BDA-9B1A-A1CAE4421098}"/>
              </a:ext>
            </a:extLst>
          </p:cNvPr>
          <p:cNvSpPr/>
          <p:nvPr/>
        </p:nvSpPr>
        <p:spPr>
          <a:xfrm>
            <a:off x="4136349" y="4501884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B908218-7F5E-4750-9813-C851B8EA8D4A}"/>
              </a:ext>
            </a:extLst>
          </p:cNvPr>
          <p:cNvSpPr/>
          <p:nvPr/>
        </p:nvSpPr>
        <p:spPr>
          <a:xfrm>
            <a:off x="4136349" y="745935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E58C3F5-FD06-44DA-BA60-41D00D329A15}"/>
              </a:ext>
            </a:extLst>
          </p:cNvPr>
          <p:cNvSpPr/>
          <p:nvPr/>
        </p:nvSpPr>
        <p:spPr>
          <a:xfrm>
            <a:off x="4136349" y="1158420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3FA943F-9532-4AA5-BDCF-93A68407B796}"/>
              </a:ext>
            </a:extLst>
          </p:cNvPr>
          <p:cNvSpPr/>
          <p:nvPr/>
        </p:nvSpPr>
        <p:spPr>
          <a:xfrm>
            <a:off x="4136349" y="1574868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7B2A566-50FF-4DB6-9AB6-7008C3EE603F}"/>
              </a:ext>
            </a:extLst>
          </p:cNvPr>
          <p:cNvSpPr/>
          <p:nvPr/>
        </p:nvSpPr>
        <p:spPr>
          <a:xfrm>
            <a:off x="4136349" y="2025838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BCAD35C-B4F6-404E-9A1F-AA408E3BCDA1}"/>
              </a:ext>
            </a:extLst>
          </p:cNvPr>
          <p:cNvSpPr/>
          <p:nvPr/>
        </p:nvSpPr>
        <p:spPr>
          <a:xfrm>
            <a:off x="4136349" y="2438323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6E06395-40B9-45CB-8AA9-49899A6181D2}"/>
              </a:ext>
            </a:extLst>
          </p:cNvPr>
          <p:cNvSpPr/>
          <p:nvPr/>
        </p:nvSpPr>
        <p:spPr>
          <a:xfrm>
            <a:off x="4136349" y="2854771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2321E50-917D-4A69-BC98-6D7F2607C352}"/>
              </a:ext>
            </a:extLst>
          </p:cNvPr>
          <p:cNvSpPr/>
          <p:nvPr/>
        </p:nvSpPr>
        <p:spPr>
          <a:xfrm>
            <a:off x="4136349" y="3301968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073F190-BC70-4B3E-9FF4-7FDB630131EB}"/>
              </a:ext>
            </a:extLst>
          </p:cNvPr>
          <p:cNvSpPr/>
          <p:nvPr/>
        </p:nvSpPr>
        <p:spPr>
          <a:xfrm>
            <a:off x="4136349" y="3714453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1EFDBFC-711B-44E0-AE4A-7BF40B04CB57}"/>
              </a:ext>
            </a:extLst>
          </p:cNvPr>
          <p:cNvSpPr/>
          <p:nvPr/>
        </p:nvSpPr>
        <p:spPr>
          <a:xfrm>
            <a:off x="4136349" y="4130901"/>
            <a:ext cx="2684536" cy="291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4E794BBE-EC9B-428F-A258-630DB10E7761}"/>
              </a:ext>
            </a:extLst>
          </p:cNvPr>
          <p:cNvSpPr txBox="1"/>
          <p:nvPr/>
        </p:nvSpPr>
        <p:spPr>
          <a:xfrm>
            <a:off x="4202255" y="805864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Assurance Maturity Model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B4BAF181-5204-44EA-8F5B-41EFF5241788}"/>
              </a:ext>
            </a:extLst>
          </p:cNvPr>
          <p:cNvSpPr txBox="1"/>
          <p:nvPr/>
        </p:nvSpPr>
        <p:spPr>
          <a:xfrm>
            <a:off x="4202255" y="2089425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Authentication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A69F0F3C-9746-4800-86DF-EF52927D4F36}"/>
              </a:ext>
            </a:extLst>
          </p:cNvPr>
          <p:cNvSpPr txBox="1"/>
          <p:nvPr/>
        </p:nvSpPr>
        <p:spPr>
          <a:xfrm>
            <a:off x="4202255" y="2499595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Credentials (Relationships &amp; Attributes)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AB76B5F4-AD6D-484F-A23D-D6AE7E3A7711}"/>
              </a:ext>
            </a:extLst>
          </p:cNvPr>
          <p:cNvSpPr txBox="1"/>
          <p:nvPr/>
        </p:nvSpPr>
        <p:spPr>
          <a:xfrm>
            <a:off x="4202255" y="1218350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Glossary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EA672E51-B087-4310-A0F7-01BFB8AD1799}"/>
              </a:ext>
            </a:extLst>
          </p:cNvPr>
          <p:cNvSpPr txBox="1"/>
          <p:nvPr/>
        </p:nvSpPr>
        <p:spPr>
          <a:xfrm>
            <a:off x="4202255" y="1634105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Model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13AB0288-5141-40D3-9A0E-48766E9A95E5}"/>
              </a:ext>
            </a:extLst>
          </p:cNvPr>
          <p:cNvSpPr txBox="1"/>
          <p:nvPr/>
        </p:nvSpPr>
        <p:spPr>
          <a:xfrm>
            <a:off x="4202255" y="3360761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Infrastructure (Technology &amp; Operations)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07D19645-E75F-4B65-AE79-120DA35E2214}"/>
              </a:ext>
            </a:extLst>
          </p:cNvPr>
          <p:cNvSpPr txBox="1"/>
          <p:nvPr/>
        </p:nvSpPr>
        <p:spPr>
          <a:xfrm>
            <a:off x="4202255" y="4188381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Verified Organization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77F828A6-AC4D-4059-980F-16907A4C3CDA}"/>
              </a:ext>
            </a:extLst>
          </p:cNvPr>
          <p:cNvSpPr txBox="1"/>
          <p:nvPr/>
        </p:nvSpPr>
        <p:spPr>
          <a:xfrm>
            <a:off x="4206728" y="2914791"/>
            <a:ext cx="1253942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Digital Wallet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id="{7EE491E2-9FE6-44BE-9D92-184BF4BA0155}"/>
              </a:ext>
            </a:extLst>
          </p:cNvPr>
          <p:cNvSpPr txBox="1"/>
          <p:nvPr/>
        </p:nvSpPr>
        <p:spPr>
          <a:xfrm>
            <a:off x="4202255" y="3775833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Notice &amp; Consent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02A908F9-D479-4716-B75C-154BB6AC278B}"/>
              </a:ext>
            </a:extLst>
          </p:cNvPr>
          <p:cNvSpPr txBox="1"/>
          <p:nvPr/>
        </p:nvSpPr>
        <p:spPr>
          <a:xfrm>
            <a:off x="4202255" y="4556784"/>
            <a:ext cx="3185420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1050" dirty="0">
                <a:latin typeface="HelveticaNeue" panose="00000400000000000000" pitchFamily="2" charset="0"/>
              </a:rPr>
              <a:t>Verified Person</a:t>
            </a:r>
            <a:endParaRPr lang="en-US" sz="1050" dirty="0">
              <a:latin typeface="HelveticaNeue" panose="00000400000000000000" pitchFamily="2" charset="0"/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E032D356-CA43-4CFF-AA3D-CEC4BBFD7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1073" y="1975258"/>
            <a:ext cx="275035" cy="330041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05C00EDC-07D3-4AA1-B739-E2007960B2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84537" y="2367527"/>
            <a:ext cx="385049" cy="345758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3CDBDC3E-32F5-4B0A-BA3A-413225489E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05005" y="3214663"/>
            <a:ext cx="353616" cy="361474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3D8280FC-E6A4-4315-8D34-054963CF2F5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59292" y="3717657"/>
            <a:ext cx="400765" cy="275035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87DA29B2-8E82-4CCA-AEAD-CB678E31AA3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24926" y="4100413"/>
            <a:ext cx="370826" cy="323284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8C3B53FD-7833-4832-8CAC-E617A559F90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644846" y="2864156"/>
            <a:ext cx="313775" cy="22820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6AAFE71D-6EC4-4A52-836A-829BD3BA084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879092" y="1998035"/>
            <a:ext cx="125464" cy="2822018"/>
          </a:xfrm>
          <a:prstGeom prst="rect">
            <a:avLst/>
          </a:prstGeom>
        </p:spPr>
      </p:pic>
      <p:pic>
        <p:nvPicPr>
          <p:cNvPr id="40" name="Graphic 39">
            <a:extLst>
              <a:ext uri="{FF2B5EF4-FFF2-40B4-BE49-F238E27FC236}">
                <a16:creationId xmlns:a16="http://schemas.microsoft.com/office/drawing/2014/main" id="{29825EFC-A5F8-4472-B2FC-EF025AE1EAA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/>
        </p:blipFill>
        <p:spPr>
          <a:xfrm>
            <a:off x="7044741" y="3015197"/>
            <a:ext cx="410811" cy="821622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5CC372EB-B3D4-4158-A66E-C49E0C05688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rcRect/>
          <a:stretch/>
        </p:blipFill>
        <p:spPr>
          <a:xfrm>
            <a:off x="34640" y="685936"/>
            <a:ext cx="3505030" cy="4054698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CCBAA41D-1A47-425C-8B6C-8B97A82A377C}"/>
              </a:ext>
            </a:extLst>
          </p:cNvPr>
          <p:cNvSpPr/>
          <p:nvPr/>
        </p:nvSpPr>
        <p:spPr>
          <a:xfrm>
            <a:off x="4075423" y="745935"/>
            <a:ext cx="59812" cy="291059"/>
          </a:xfrm>
          <a:prstGeom prst="rect">
            <a:avLst/>
          </a:prstGeom>
          <a:solidFill>
            <a:srgbClr val="0F1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EA90A40-0B0E-4214-B37C-09BF8E915979}"/>
              </a:ext>
            </a:extLst>
          </p:cNvPr>
          <p:cNvSpPr/>
          <p:nvPr/>
        </p:nvSpPr>
        <p:spPr>
          <a:xfrm>
            <a:off x="4075423" y="1158420"/>
            <a:ext cx="59812" cy="291059"/>
          </a:xfrm>
          <a:prstGeom prst="rect">
            <a:avLst/>
          </a:prstGeom>
          <a:solidFill>
            <a:srgbClr val="0F1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7C238C8-5302-423D-A9FC-FF80E9D1C1EB}"/>
              </a:ext>
            </a:extLst>
          </p:cNvPr>
          <p:cNvSpPr/>
          <p:nvPr/>
        </p:nvSpPr>
        <p:spPr>
          <a:xfrm>
            <a:off x="4075423" y="1574175"/>
            <a:ext cx="59812" cy="291059"/>
          </a:xfrm>
          <a:prstGeom prst="rect">
            <a:avLst/>
          </a:prstGeom>
          <a:solidFill>
            <a:srgbClr val="0F1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40273E6-0AC2-4D53-A879-4D73A032E02A}"/>
              </a:ext>
            </a:extLst>
          </p:cNvPr>
          <p:cNvSpPr/>
          <p:nvPr/>
        </p:nvSpPr>
        <p:spPr>
          <a:xfrm>
            <a:off x="4075423" y="2025838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C0EE14D-2D7F-4348-88A4-7798204CC7AC}"/>
              </a:ext>
            </a:extLst>
          </p:cNvPr>
          <p:cNvSpPr/>
          <p:nvPr/>
        </p:nvSpPr>
        <p:spPr>
          <a:xfrm>
            <a:off x="4075423" y="2438323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B16AC02-E546-4A8C-B86D-D1968261FD46}"/>
              </a:ext>
            </a:extLst>
          </p:cNvPr>
          <p:cNvSpPr/>
          <p:nvPr/>
        </p:nvSpPr>
        <p:spPr>
          <a:xfrm>
            <a:off x="4075423" y="2854079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7DC29DF-34B9-48D1-ACD6-562D319CD000}"/>
              </a:ext>
            </a:extLst>
          </p:cNvPr>
          <p:cNvSpPr/>
          <p:nvPr/>
        </p:nvSpPr>
        <p:spPr>
          <a:xfrm>
            <a:off x="4075423" y="3301968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9AD7EAB-9BB9-406F-A629-5660BAE2A765}"/>
              </a:ext>
            </a:extLst>
          </p:cNvPr>
          <p:cNvSpPr/>
          <p:nvPr/>
        </p:nvSpPr>
        <p:spPr>
          <a:xfrm>
            <a:off x="4075423" y="3714453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321AD11-90B6-4329-8244-2A6BA494F4BB}"/>
              </a:ext>
            </a:extLst>
          </p:cNvPr>
          <p:cNvSpPr/>
          <p:nvPr/>
        </p:nvSpPr>
        <p:spPr>
          <a:xfrm>
            <a:off x="4075423" y="4130209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63" name="object 2">
            <a:extLst>
              <a:ext uri="{FF2B5EF4-FFF2-40B4-BE49-F238E27FC236}">
                <a16:creationId xmlns:a16="http://schemas.microsoft.com/office/drawing/2014/main" id="{3D6D81C4-B321-412F-8E8B-2B38D03A04A6}"/>
              </a:ext>
            </a:extLst>
          </p:cNvPr>
          <p:cNvSpPr txBox="1"/>
          <p:nvPr/>
        </p:nvSpPr>
        <p:spPr>
          <a:xfrm rot="5400000">
            <a:off x="7231193" y="3358874"/>
            <a:ext cx="662747" cy="17120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algn="ctr">
              <a:spcBef>
                <a:spcPts val="75"/>
              </a:spcBef>
            </a:pPr>
            <a:r>
              <a:rPr lang="en-CA" sz="1050" dirty="0">
                <a:solidFill>
                  <a:srgbClr val="993C96"/>
                </a:solidFill>
                <a:latin typeface="HelveticaNeue" panose="00000400000000000000" pitchFamily="2" charset="0"/>
              </a:rPr>
              <a:t>Privacy</a:t>
            </a:r>
            <a:endParaRPr lang="en-US" sz="1050" dirty="0">
              <a:solidFill>
                <a:srgbClr val="993C96"/>
              </a:solidFill>
              <a:latin typeface="HelveticaNeue" panose="00000400000000000000" pitchFamily="2" charset="0"/>
            </a:endParaRPr>
          </a:p>
        </p:txBody>
      </p:sp>
      <p:sp>
        <p:nvSpPr>
          <p:cNvPr id="64" name="object 2">
            <a:extLst>
              <a:ext uri="{FF2B5EF4-FFF2-40B4-BE49-F238E27FC236}">
                <a16:creationId xmlns:a16="http://schemas.microsoft.com/office/drawing/2014/main" id="{E857BE5F-2A37-4FB2-B08B-8619E6670FCA}"/>
              </a:ext>
            </a:extLst>
          </p:cNvPr>
          <p:cNvSpPr txBox="1"/>
          <p:nvPr/>
        </p:nvSpPr>
        <p:spPr>
          <a:xfrm>
            <a:off x="4579860" y="4913761"/>
            <a:ext cx="919929" cy="13657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825" dirty="0">
                <a:latin typeface="HelveticaNeue" panose="00000400000000000000" pitchFamily="2" charset="0"/>
              </a:rPr>
              <a:t>Informative</a:t>
            </a:r>
            <a:endParaRPr lang="en-US" sz="825" dirty="0">
              <a:latin typeface="HelveticaNeue" panose="00000400000000000000" pitchFamily="2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9AD5235-220E-472A-AF49-AFA8F0DBA500}"/>
              </a:ext>
            </a:extLst>
          </p:cNvPr>
          <p:cNvSpPr/>
          <p:nvPr/>
        </p:nvSpPr>
        <p:spPr>
          <a:xfrm>
            <a:off x="4075423" y="4501191"/>
            <a:ext cx="59812" cy="2910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898FF84-8A54-498D-9570-5BCA3CF4CBAE}"/>
              </a:ext>
            </a:extLst>
          </p:cNvPr>
          <p:cNvSpPr/>
          <p:nvPr/>
        </p:nvSpPr>
        <p:spPr>
          <a:xfrm>
            <a:off x="4496092" y="4882269"/>
            <a:ext cx="38696" cy="199559"/>
          </a:xfrm>
          <a:prstGeom prst="rect">
            <a:avLst/>
          </a:prstGeom>
          <a:solidFill>
            <a:srgbClr val="0F12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68" name="object 2">
            <a:extLst>
              <a:ext uri="{FF2B5EF4-FFF2-40B4-BE49-F238E27FC236}">
                <a16:creationId xmlns:a16="http://schemas.microsoft.com/office/drawing/2014/main" id="{A3C53455-364D-42E8-B271-C9D2CC10E22E}"/>
              </a:ext>
            </a:extLst>
          </p:cNvPr>
          <p:cNvSpPr txBox="1"/>
          <p:nvPr/>
        </p:nvSpPr>
        <p:spPr>
          <a:xfrm>
            <a:off x="5722860" y="4913761"/>
            <a:ext cx="919929" cy="13657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CA" sz="825" dirty="0">
                <a:latin typeface="HelveticaNeue" panose="00000400000000000000" pitchFamily="2" charset="0"/>
              </a:rPr>
              <a:t>Specified</a:t>
            </a:r>
            <a:endParaRPr lang="en-US" sz="825" dirty="0">
              <a:latin typeface="HelveticaNeue" panose="00000400000000000000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1A01E9B-97BC-4D0D-87B7-CB6BA7C114FE}"/>
              </a:ext>
            </a:extLst>
          </p:cNvPr>
          <p:cNvSpPr/>
          <p:nvPr/>
        </p:nvSpPr>
        <p:spPr>
          <a:xfrm>
            <a:off x="5639092" y="4882269"/>
            <a:ext cx="38696" cy="199559"/>
          </a:xfrm>
          <a:prstGeom prst="rect">
            <a:avLst/>
          </a:prstGeom>
          <a:solidFill>
            <a:srgbClr val="2A7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70" name="object 2">
            <a:extLst>
              <a:ext uri="{FF2B5EF4-FFF2-40B4-BE49-F238E27FC236}">
                <a16:creationId xmlns:a16="http://schemas.microsoft.com/office/drawing/2014/main" id="{6B0DB39D-23CB-4F76-A059-4B9B358FBE00}"/>
              </a:ext>
            </a:extLst>
          </p:cNvPr>
          <p:cNvSpPr txBox="1"/>
          <p:nvPr/>
        </p:nvSpPr>
        <p:spPr>
          <a:xfrm>
            <a:off x="6782093" y="4913761"/>
            <a:ext cx="919929" cy="13657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>
              <a:spcBef>
                <a:spcPts val="75"/>
              </a:spcBef>
            </a:pPr>
            <a:r>
              <a:rPr lang="en-ID" sz="825" dirty="0">
                <a:latin typeface="HelveticaNeue" panose="00000400000000000000" pitchFamily="2" charset="0"/>
              </a:rPr>
              <a:t>Encompassing</a:t>
            </a:r>
            <a:endParaRPr lang="en-US" sz="825" dirty="0">
              <a:latin typeface="HelveticaNeue" panose="00000400000000000000" pitchFamily="2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414D379-F797-45C1-9B96-0C3E792C3168}"/>
              </a:ext>
            </a:extLst>
          </p:cNvPr>
          <p:cNvSpPr/>
          <p:nvPr/>
        </p:nvSpPr>
        <p:spPr>
          <a:xfrm>
            <a:off x="6698325" y="4882269"/>
            <a:ext cx="38696" cy="199559"/>
          </a:xfrm>
          <a:prstGeom prst="rect">
            <a:avLst/>
          </a:prstGeom>
          <a:solidFill>
            <a:srgbClr val="993C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0B3A3D8-50C9-4085-8819-2FDE60F962B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3661448" y="730644"/>
            <a:ext cx="235744" cy="314325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91BC49B8-BBCE-4FAA-A8B9-ACFF54EED68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3599761" y="1183943"/>
            <a:ext cx="400050" cy="242888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D2BDD70C-9F0C-4E1D-ACA7-91214B984FF8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3615023" y="1561330"/>
            <a:ext cx="305233" cy="305233"/>
          </a:xfrm>
          <a:prstGeom prst="rect">
            <a:avLst/>
          </a:prstGeom>
        </p:spPr>
      </p:pic>
      <p:pic>
        <p:nvPicPr>
          <p:cNvPr id="73" name="Graphic 72">
            <a:extLst>
              <a:ext uri="{FF2B5EF4-FFF2-40B4-BE49-F238E27FC236}">
                <a16:creationId xmlns:a16="http://schemas.microsoft.com/office/drawing/2014/main" id="{E19E5E74-8CEF-5B43-8BC1-EA54DDE3E177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3594049" y="4544446"/>
            <a:ext cx="388978" cy="207455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A1A75C23-3947-6A49-884A-09D6EFFE1091}"/>
              </a:ext>
            </a:extLst>
          </p:cNvPr>
          <p:cNvSpPr txBox="1"/>
          <p:nvPr/>
        </p:nvSpPr>
        <p:spPr>
          <a:xfrm>
            <a:off x="208889" y="1998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1C204B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Pan-Canadian Trust Framework (PCTF) v1.0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3427063-2D74-3948-B7EC-8DC63D9BAF27}"/>
              </a:ext>
            </a:extLst>
          </p:cNvPr>
          <p:cNvSpPr txBox="1"/>
          <p:nvPr/>
        </p:nvSpPr>
        <p:spPr>
          <a:xfrm>
            <a:off x="7225118" y="766861"/>
            <a:ext cx="16428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>
                <a:solidFill>
                  <a:srgbClr val="1C204B"/>
                </a:solidFill>
              </a:rPr>
              <a:t>Information assurance framework for verifying identity capabilities</a:t>
            </a:r>
          </a:p>
        </p:txBody>
      </p:sp>
      <p:pic>
        <p:nvPicPr>
          <p:cNvPr id="77" name="Google Shape;392;p54">
            <a:extLst>
              <a:ext uri="{FF2B5EF4-FFF2-40B4-BE49-F238E27FC236}">
                <a16:creationId xmlns:a16="http://schemas.microsoft.com/office/drawing/2014/main" id="{13D89C45-84CD-4445-8BE4-5BBA3F14B98F}"/>
              </a:ext>
            </a:extLst>
          </p:cNvPr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88581" y="4801251"/>
            <a:ext cx="1318076" cy="3109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5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9" name="Google Shape;509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21"/>
            <a:ext cx="9144003" cy="5142859"/>
          </a:xfrm>
          <a:prstGeom prst="rect">
            <a:avLst/>
          </a:prstGeom>
          <a:noFill/>
          <a:ln>
            <a:noFill/>
          </a:ln>
        </p:spPr>
      </p:pic>
      <p:sp>
        <p:nvSpPr>
          <p:cNvPr id="510" name="Google Shape;510;p28"/>
          <p:cNvSpPr/>
          <p:nvPr/>
        </p:nvSpPr>
        <p:spPr>
          <a:xfrm>
            <a:off x="2218775" y="221875"/>
            <a:ext cx="4447500" cy="342900"/>
          </a:xfrm>
          <a:prstGeom prst="roundRect">
            <a:avLst>
              <a:gd name="adj" fmla="val 16667"/>
            </a:avLst>
          </a:prstGeom>
          <a:solidFill>
            <a:srgbClr val="D151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28"/>
          <p:cNvSpPr txBox="1"/>
          <p:nvPr/>
        </p:nvSpPr>
        <p:spPr>
          <a:xfrm>
            <a:off x="2349875" y="197225"/>
            <a:ext cx="4225800" cy="3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Thank you!</a:t>
            </a:r>
            <a:endParaRPr b="1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13" name="Google Shape;513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75676" y="4742050"/>
            <a:ext cx="361435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0863" y="4742050"/>
            <a:ext cx="38923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83164" y="4742050"/>
            <a:ext cx="361435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00544" y="4742050"/>
            <a:ext cx="342900" cy="342900"/>
          </a:xfrm>
          <a:prstGeom prst="rect">
            <a:avLst/>
          </a:prstGeom>
          <a:noFill/>
          <a:ln>
            <a:noFill/>
          </a:ln>
        </p:spPr>
      </p:pic>
      <p:sp>
        <p:nvSpPr>
          <p:cNvPr id="517" name="Google Shape;517;p28">
            <a:hlinkClick r:id="rId8"/>
          </p:cNvPr>
          <p:cNvSpPr txBox="1"/>
          <p:nvPr/>
        </p:nvSpPr>
        <p:spPr>
          <a:xfrm>
            <a:off x="1911451" y="4729174"/>
            <a:ext cx="988200" cy="2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1" u="sng" dirty="0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8"/>
              </a:rPr>
              <a:t>diacc.ca</a:t>
            </a:r>
            <a:endParaRPr sz="1050" b="1" u="sng" dirty="0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8" name="Google Shape;518;p28">
            <a:hlinkClick r:id="rId8"/>
          </p:cNvPr>
          <p:cNvSpPr txBox="1"/>
          <p:nvPr/>
        </p:nvSpPr>
        <p:spPr>
          <a:xfrm>
            <a:off x="3131754" y="4729174"/>
            <a:ext cx="988200" cy="2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1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9"/>
              </a:rPr>
              <a:t>@mydiacc</a:t>
            </a:r>
            <a:endParaRPr sz="1050" b="1" u="sng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19" name="Google Shape;519;p28">
            <a:hlinkClick r:id="rId8"/>
          </p:cNvPr>
          <p:cNvSpPr txBox="1"/>
          <p:nvPr/>
        </p:nvSpPr>
        <p:spPr>
          <a:xfrm>
            <a:off x="4673676" y="4729174"/>
            <a:ext cx="1667400" cy="2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1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0"/>
              </a:rPr>
              <a:t>/company/mydiacc</a:t>
            </a:r>
            <a:endParaRPr sz="1050" b="1" u="sng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20" name="Google Shape;520;p28">
            <a:hlinkClick r:id="rId8"/>
          </p:cNvPr>
          <p:cNvSpPr txBox="1"/>
          <p:nvPr/>
        </p:nvSpPr>
        <p:spPr>
          <a:xfrm>
            <a:off x="6741176" y="4729174"/>
            <a:ext cx="988200" cy="2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b="1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11"/>
              </a:rPr>
              <a:t>/mydiacc</a:t>
            </a:r>
            <a:endParaRPr sz="1050" b="1" u="sng">
              <a:solidFill>
                <a:schemeClr val="lt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525" name="Google Shape;525;p2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30111" y="1445477"/>
            <a:ext cx="648875" cy="4948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28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0" y="1802004"/>
            <a:ext cx="9143998" cy="2791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28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357530" y="925292"/>
            <a:ext cx="415467" cy="466823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Google Shape;536;p28"/>
          <p:cNvSpPr txBox="1"/>
          <p:nvPr/>
        </p:nvSpPr>
        <p:spPr>
          <a:xfrm>
            <a:off x="829558" y="883912"/>
            <a:ext cx="8087411" cy="7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CA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Contact us to learn more about the PCTF and Voilà Verified Program.</a:t>
            </a:r>
          </a:p>
          <a:p>
            <a:endParaRPr lang="en-CA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CA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CA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Work with DIACC to reduce uncertainty for adoption of privacy-protecting digital ID</a:t>
            </a:r>
            <a:endParaRPr lang="en-CA" sz="16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111810</TotalTime>
  <Words>218</Words>
  <Application>Microsoft Macintosh PowerPoint</Application>
  <PresentationFormat>On-screen Show (16:9)</PresentationFormat>
  <Paragraphs>47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Helvetica Neue</vt:lpstr>
      <vt:lpstr>Helvetica Neue Medium</vt:lpstr>
      <vt:lpstr>HelveticaNeue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Ruth Puente</cp:lastModifiedBy>
  <cp:revision>107</cp:revision>
  <dcterms:modified xsi:type="dcterms:W3CDTF">2022-06-20T08:56:09Z</dcterms:modified>
</cp:coreProperties>
</file>