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5" r:id="rId2"/>
    <p:sldId id="306" r:id="rId3"/>
    <p:sldId id="321" r:id="rId4"/>
    <p:sldId id="322" r:id="rId5"/>
    <p:sldId id="323" r:id="rId6"/>
    <p:sldId id="324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6AFE68A-9AFF-4586-77BF-4B478EA2322F}" name="Vincenzo Tiani" initials="VT" userId="S::v.tiani@panetta.net::4e52b0a2-7db0-4c70-bff6-b52ada6304d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428A"/>
    <a:srgbClr val="E9500C"/>
    <a:srgbClr val="FCFFFC"/>
    <a:srgbClr val="FFFEFA"/>
    <a:srgbClr val="A5A5A5"/>
    <a:srgbClr val="6F84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41" autoAdjust="0"/>
    <p:restoredTop sz="57085" autoAdjust="0"/>
  </p:normalViewPr>
  <p:slideViewPr>
    <p:cSldViewPr snapToGrid="0">
      <p:cViewPr varScale="1">
        <p:scale>
          <a:sx n="63" d="100"/>
          <a:sy n="63" d="100"/>
        </p:scale>
        <p:origin x="1004" y="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CD900-0585-45AE-ADC6-3B3F3A730690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057324-C5A0-4590-AA2E-72C34C917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228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57324-C5A0-4590-AA2E-72C34C9178F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723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57324-C5A0-4590-AA2E-72C34C9178F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174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57324-C5A0-4590-AA2E-72C34C9178F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5803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57324-C5A0-4590-AA2E-72C34C9178F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093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57324-C5A0-4590-AA2E-72C34C9178F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5926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57324-C5A0-4590-AA2E-72C34C9178F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184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601D8-8850-48D1-9F0B-2E71DA22F3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6650F2-2782-4C59-82C1-954D3048A7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DE38E-0B2F-4AE0-8353-A7AEEA712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27/09/2021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CBB891-B938-407D-B024-D6D3E594E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D1D18F-967D-4059-A6CF-D3CEC686F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3778-8BCC-4608-A77D-0675586214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605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92D69-8818-485F-B34C-6E7010315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32F9C9-BFF4-4974-B112-7F4CDB498F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0EC59-A243-4A12-9A83-46171DEBF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27/09/2021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441F5-4540-4FBB-8AED-9526FEADC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3A15F-DCE8-4A0B-9A24-20A6A105E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3778-8BCC-4608-A77D-0675586214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66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6CDBD1-B024-4EB8-A59D-248EFD91DC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F018FB-04D9-4F95-9512-9D20346A02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DD9CB8-05BB-4F7D-91F4-A8E3B44EB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27/09/2021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F368D-34BC-45CB-93BB-EA7A8BA4A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87E594-7BA2-4DBF-8BED-EAE9CF6F6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3778-8BCC-4608-A77D-0675586214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188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B593-146C-4C01-A1EA-25609B9DF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371BF-D3FC-4AB4-A562-BD77A490D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844EB-0ED4-4EF1-A1CC-0C440AD17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27/09/2021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3A97D8-7F19-4A79-B366-630F5D90A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AE8C95-E722-4E3A-B59C-A5595CF92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3778-8BCC-4608-A77D-0675586214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2907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7988E-E363-4DF5-96AB-690A47B24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FDC0BD-419E-415C-AFD4-50A0D972A2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A0C455-916F-400E-AE42-022F1E95A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27/09/2021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D2FF9-EDEF-441F-9C34-1F5262DAF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C9FE1-4206-45C5-B310-0277D9E5A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3778-8BCC-4608-A77D-0675586214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55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3AE1D-4B97-444F-8FE3-F51CB85DF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266C9-2725-4467-9C70-94BF721D66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0BEA70-E24A-4ECE-A32A-E43C50EFB1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52AF79-F2C3-46F6-A277-3785A63B1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27/09/2021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76619F-0900-4B7F-9408-D4690FEA2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91D9E0-0503-48A0-991D-E612F83F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3778-8BCC-4608-A77D-0675586214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470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98185-0322-4374-96A8-B37CF9745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399D88-F7D3-452E-82A6-33AC3453C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BC57D7-C916-449F-B96A-C6C020FF0A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DAD168-11AE-4A98-8223-8B7B158838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1C5E21-23BA-4A7C-B3E9-B5C0A21907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FCC087-539C-49D4-AEA5-72AE3C3CF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27/09/2021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3F78A2-BEA6-4000-BF20-788BB9A08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15C355-0D91-4B4D-B1A6-A2612FC82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3778-8BCC-4608-A77D-0675586214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72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40C12-6B00-404E-A118-CBAAD6D61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3DE762-0627-4408-B6B8-3C323CE53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27/09/2021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0366C7-2309-4ECB-92D3-9408727BA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DA90E9-49BC-4D07-BE8B-32DD1640B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3778-8BCC-4608-A77D-0675586214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234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A63F07-76CC-4025-A343-BE4FE62DD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27/09/2021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097AA4-783D-4B2E-A972-9922782FF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BE02B8-40F8-4E7A-8087-38BB17105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3778-8BCC-4608-A77D-0675586214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421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93D9E-C15B-48A6-8100-7775E1AC7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17AC3-27EE-4B6D-A9FB-A753DD721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27566B-3E3E-4803-9629-CB8626CF76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D4B0DF-150B-43C4-89DC-C09C94CD7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27/09/2021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2CA48A-8048-495B-9ECB-89FF98730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0AAD7-98A2-4295-A9BA-1F4FC3B11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3778-8BCC-4608-A77D-0675586214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183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54BB5-19B7-4523-A0B1-68C1D3E93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06A867-F3ED-4A52-B669-75518AB2A4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28DB02-4EFD-4367-8688-C4C84EF6FC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415DFA-B700-4275-AEC7-E6C144BE3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27/09/2021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55111-5459-4613-8DB6-10FADCB1B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B3391-4B40-41F4-A39D-F38129433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3778-8BCC-4608-A77D-0675586214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151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EC3E23-A79C-42A2-AC5D-A4844CD65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79B0E7-ACB4-4B3A-95B0-52D7C34C7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85279-0F9B-43BC-917C-303B3624A2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27/09/2021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BE5BB-10E6-4D02-BE73-48C6756DD8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A6FC0-3DC1-4E2A-BAB1-1ACF4BD665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A3778-8BCC-4608-A77D-0675586214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426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usselsprivacyhub.eu/" TargetMode="External"/><Relationship Id="rId2" Type="http://schemas.openxmlformats.org/officeDocument/2006/relationships/hyperlink" Target="mailto:Alessandro.ortalda@vub.be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up of coffee&#10;&#10;Description automatically generated with low confidence">
            <a:extLst>
              <a:ext uri="{FF2B5EF4-FFF2-40B4-BE49-F238E27FC236}">
                <a16:creationId xmlns:a16="http://schemas.microsoft.com/office/drawing/2014/main" id="{3810C296-715D-4858-9DE9-9DE4842A13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3478" y="4009466"/>
            <a:ext cx="2439876" cy="68672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F7010CE-5AC9-4D38-91F1-72D5B42CCDEE}"/>
              </a:ext>
            </a:extLst>
          </p:cNvPr>
          <p:cNvSpPr/>
          <p:nvPr/>
        </p:nvSpPr>
        <p:spPr>
          <a:xfrm>
            <a:off x="1" y="4911365"/>
            <a:ext cx="12192000" cy="1946635"/>
          </a:xfrm>
          <a:prstGeom prst="rect">
            <a:avLst/>
          </a:prstGeom>
          <a:solidFill>
            <a:srgbClr val="2E42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A8BEA9-47F9-41BF-8BF2-1247FAE73C77}"/>
              </a:ext>
            </a:extLst>
          </p:cNvPr>
          <p:cNvSpPr/>
          <p:nvPr/>
        </p:nvSpPr>
        <p:spPr>
          <a:xfrm>
            <a:off x="141400" y="5148427"/>
            <a:ext cx="10388339" cy="3130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>
                <a:solidFill>
                  <a:schemeClr val="bg1"/>
                </a:solidFill>
              </a:rPr>
              <a:t>IPEN Workshop on Digital Identity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779CD87-4538-4F0E-A7A6-CB1440350B21}"/>
              </a:ext>
            </a:extLst>
          </p:cNvPr>
          <p:cNvSpPr/>
          <p:nvPr/>
        </p:nvSpPr>
        <p:spPr>
          <a:xfrm>
            <a:off x="141401" y="5513709"/>
            <a:ext cx="5448694" cy="3130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i="1" dirty="0">
                <a:solidFill>
                  <a:schemeClr val="bg1"/>
                </a:solidFill>
              </a:rPr>
              <a:t>Session 3: Future </a:t>
            </a:r>
            <a:r>
              <a:rPr lang="it-IT" i="1" dirty="0" err="1">
                <a:solidFill>
                  <a:schemeClr val="bg1"/>
                </a:solidFill>
              </a:rPr>
              <a:t>Developments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E02D890-E5A9-493F-B546-1E2BB7FCDA83}"/>
              </a:ext>
            </a:extLst>
          </p:cNvPr>
          <p:cNvSpPr/>
          <p:nvPr/>
        </p:nvSpPr>
        <p:spPr>
          <a:xfrm>
            <a:off x="142972" y="6029350"/>
            <a:ext cx="5448694" cy="3130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Alessandro Ortalda </a:t>
            </a:r>
            <a:r>
              <a:rPr lang="en-GB" sz="1200" dirty="0">
                <a:solidFill>
                  <a:srgbClr val="E9500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●</a:t>
            </a: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22/06/2022</a:t>
            </a:r>
            <a:r>
              <a:rPr lang="en-GB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>
                <a:solidFill>
                  <a:srgbClr val="E9500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●</a:t>
            </a: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Warsaw, Poland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989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BADF7-3FDB-42DE-B9E2-2E4CFDCCC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3778-8BCC-4608-A77D-0675586214A6}" type="slidenum">
              <a:rPr lang="en-GB" smtClean="0"/>
              <a:t>2</a:t>
            </a:fld>
            <a:endParaRPr lang="en-GB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99B7B2F-644B-46AC-81A1-C00533CE9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524" y="282804"/>
            <a:ext cx="11698664" cy="669303"/>
          </a:xfrm>
        </p:spPr>
        <p:txBody>
          <a:bodyPr anchor="t">
            <a:noAutofit/>
          </a:bodyPr>
          <a:lstStyle/>
          <a:p>
            <a:pPr algn="just"/>
            <a:r>
              <a:rPr lang="en-GB" sz="4800" b="1" dirty="0">
                <a:solidFill>
                  <a:srgbClr val="2E428A"/>
                </a:solidFill>
              </a:rPr>
              <a:t>What to focus on in the discussion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A4ED477-5CF6-4618-9BE0-EF5B194D4C65}"/>
              </a:ext>
            </a:extLst>
          </p:cNvPr>
          <p:cNvSpPr txBox="1">
            <a:spLocks/>
          </p:cNvSpPr>
          <p:nvPr/>
        </p:nvSpPr>
        <p:spPr>
          <a:xfrm>
            <a:off x="254524" y="1329179"/>
            <a:ext cx="11698664" cy="50452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GB" sz="4000" dirty="0"/>
              <a:t>It is not about technology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GB" sz="4000" dirty="0"/>
              <a:t>It is about law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E5E652B-06B2-45BF-84D9-736986753BE2}"/>
              </a:ext>
            </a:extLst>
          </p:cNvPr>
          <p:cNvCxnSpPr>
            <a:cxnSpLocks/>
          </p:cNvCxnSpPr>
          <p:nvPr/>
        </p:nvCxnSpPr>
        <p:spPr>
          <a:xfrm>
            <a:off x="0" y="1102937"/>
            <a:ext cx="11953188" cy="0"/>
          </a:xfrm>
          <a:prstGeom prst="line">
            <a:avLst/>
          </a:prstGeom>
          <a:ln w="28575">
            <a:solidFill>
              <a:srgbClr val="2E42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E0C0A72B-9C06-4FC9-9D16-2596B56F5E9B}"/>
              </a:ext>
            </a:extLst>
          </p:cNvPr>
          <p:cNvGrpSpPr/>
          <p:nvPr/>
        </p:nvGrpSpPr>
        <p:grpSpPr>
          <a:xfrm>
            <a:off x="744512" y="3912759"/>
            <a:ext cx="10702976" cy="1648918"/>
            <a:chOff x="650824" y="2973641"/>
            <a:chExt cx="10702976" cy="164891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7829A9F-9903-454C-BD0E-93B014FE8685}"/>
                </a:ext>
              </a:extLst>
            </p:cNvPr>
            <p:cNvSpPr/>
            <p:nvPr/>
          </p:nvSpPr>
          <p:spPr>
            <a:xfrm>
              <a:off x="650824" y="2973641"/>
              <a:ext cx="4377128" cy="1648918"/>
            </a:xfrm>
            <a:prstGeom prst="rect">
              <a:avLst/>
            </a:prstGeom>
            <a:solidFill>
              <a:srgbClr val="2E428A"/>
            </a:solidFill>
            <a:ln>
              <a:solidFill>
                <a:srgbClr val="2E42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dirty="0"/>
                <a:t>Trust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069B88B-312B-4E85-A498-2F293716237F}"/>
                </a:ext>
              </a:extLst>
            </p:cNvPr>
            <p:cNvSpPr/>
            <p:nvPr/>
          </p:nvSpPr>
          <p:spPr>
            <a:xfrm>
              <a:off x="6976672" y="2973641"/>
              <a:ext cx="4377128" cy="1648918"/>
            </a:xfrm>
            <a:prstGeom prst="rect">
              <a:avLst/>
            </a:prstGeom>
            <a:solidFill>
              <a:srgbClr val="2E428A"/>
            </a:solidFill>
            <a:ln>
              <a:solidFill>
                <a:srgbClr val="2E42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dirty="0"/>
                <a:t>Dignity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75305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BADF7-3FDB-42DE-B9E2-2E4CFDCCC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3778-8BCC-4608-A77D-0675586214A6}" type="slidenum">
              <a:rPr lang="en-GB" smtClean="0"/>
              <a:t>3</a:t>
            </a:fld>
            <a:endParaRPr lang="en-GB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99B7B2F-644B-46AC-81A1-C00533CE9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524" y="282804"/>
            <a:ext cx="11698664" cy="669303"/>
          </a:xfrm>
        </p:spPr>
        <p:txBody>
          <a:bodyPr anchor="t">
            <a:noAutofit/>
          </a:bodyPr>
          <a:lstStyle/>
          <a:p>
            <a:pPr algn="just"/>
            <a:r>
              <a:rPr lang="it-IT" sz="4800" b="1" dirty="0">
                <a:solidFill>
                  <a:srgbClr val="2E428A"/>
                </a:solidFill>
              </a:rPr>
              <a:t>Digital ID for trust</a:t>
            </a:r>
            <a:endParaRPr lang="en-GB" sz="4800" b="1" dirty="0">
              <a:solidFill>
                <a:srgbClr val="2E428A"/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A4ED477-5CF6-4618-9BE0-EF5B194D4C65}"/>
              </a:ext>
            </a:extLst>
          </p:cNvPr>
          <p:cNvSpPr txBox="1">
            <a:spLocks/>
          </p:cNvSpPr>
          <p:nvPr/>
        </p:nvSpPr>
        <p:spPr>
          <a:xfrm>
            <a:off x="254524" y="1329179"/>
            <a:ext cx="11698664" cy="50452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GB" sz="4000" dirty="0"/>
              <a:t>Backbone of digital societies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GB" sz="4000" dirty="0"/>
              <a:t>Necessary instrument today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E5E652B-06B2-45BF-84D9-736986753BE2}"/>
              </a:ext>
            </a:extLst>
          </p:cNvPr>
          <p:cNvCxnSpPr>
            <a:cxnSpLocks/>
          </p:cNvCxnSpPr>
          <p:nvPr/>
        </p:nvCxnSpPr>
        <p:spPr>
          <a:xfrm>
            <a:off x="0" y="1102937"/>
            <a:ext cx="11953188" cy="0"/>
          </a:xfrm>
          <a:prstGeom prst="line">
            <a:avLst/>
          </a:prstGeom>
          <a:ln w="28575">
            <a:solidFill>
              <a:srgbClr val="2E42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425886E4-7B67-414F-909A-7E9519D8049C}"/>
              </a:ext>
            </a:extLst>
          </p:cNvPr>
          <p:cNvSpPr/>
          <p:nvPr/>
        </p:nvSpPr>
        <p:spPr>
          <a:xfrm>
            <a:off x="3907436" y="3879903"/>
            <a:ext cx="4377128" cy="1648918"/>
          </a:xfrm>
          <a:prstGeom prst="rect">
            <a:avLst/>
          </a:prstGeom>
          <a:solidFill>
            <a:srgbClr val="2E428A"/>
          </a:solidFill>
          <a:ln>
            <a:solidFill>
              <a:srgbClr val="2E42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Are we required to hold a digital ID?</a:t>
            </a:r>
          </a:p>
        </p:txBody>
      </p:sp>
    </p:spTree>
    <p:extLst>
      <p:ext uri="{BB962C8B-B14F-4D97-AF65-F5344CB8AC3E}">
        <p14:creationId xmlns:p14="http://schemas.microsoft.com/office/powerpoint/2010/main" val="1742981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BADF7-3FDB-42DE-B9E2-2E4CFDCCC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3778-8BCC-4608-A77D-0675586214A6}" type="slidenum">
              <a:rPr lang="en-GB" smtClean="0"/>
              <a:t>4</a:t>
            </a:fld>
            <a:endParaRPr lang="en-GB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99B7B2F-644B-46AC-81A1-C00533CE9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524" y="282804"/>
            <a:ext cx="11698664" cy="669303"/>
          </a:xfrm>
        </p:spPr>
        <p:txBody>
          <a:bodyPr anchor="t">
            <a:noAutofit/>
          </a:bodyPr>
          <a:lstStyle/>
          <a:p>
            <a:pPr algn="just"/>
            <a:r>
              <a:rPr lang="it-IT" sz="4800" b="1" dirty="0">
                <a:solidFill>
                  <a:srgbClr val="2E428A"/>
                </a:solidFill>
              </a:rPr>
              <a:t>Digital ID for </a:t>
            </a:r>
            <a:r>
              <a:rPr lang="it-IT" sz="4800" b="1" dirty="0" err="1">
                <a:solidFill>
                  <a:srgbClr val="2E428A"/>
                </a:solidFill>
              </a:rPr>
              <a:t>dignity</a:t>
            </a:r>
            <a:endParaRPr lang="en-GB" sz="4800" b="1" dirty="0">
              <a:solidFill>
                <a:srgbClr val="2E428A"/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A4ED477-5CF6-4618-9BE0-EF5B194D4C65}"/>
              </a:ext>
            </a:extLst>
          </p:cNvPr>
          <p:cNvSpPr txBox="1">
            <a:spLocks/>
          </p:cNvSpPr>
          <p:nvPr/>
        </p:nvSpPr>
        <p:spPr>
          <a:xfrm>
            <a:off x="254524" y="1329179"/>
            <a:ext cx="11698664" cy="50452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it-IT" sz="4000" dirty="0" err="1"/>
              <a:t>Precondition</a:t>
            </a:r>
            <a:r>
              <a:rPr lang="it-IT" sz="4000" dirty="0"/>
              <a:t> to </a:t>
            </a:r>
            <a:r>
              <a:rPr lang="it-IT" sz="4000" dirty="0" err="1"/>
              <a:t>legal</a:t>
            </a:r>
            <a:r>
              <a:rPr lang="it-IT" sz="4000" dirty="0"/>
              <a:t> </a:t>
            </a:r>
            <a:r>
              <a:rPr lang="it-IT" sz="4000" dirty="0" err="1"/>
              <a:t>identity</a:t>
            </a:r>
            <a:endParaRPr lang="it-IT" sz="4000" dirty="0"/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it-IT" sz="4000" dirty="0" err="1"/>
              <a:t>Only</a:t>
            </a:r>
            <a:r>
              <a:rPr lang="it-IT" sz="4000" dirty="0"/>
              <a:t> tool to </a:t>
            </a:r>
            <a:r>
              <a:rPr lang="it-IT" sz="4000" dirty="0" err="1"/>
              <a:t>ensure</a:t>
            </a:r>
            <a:r>
              <a:rPr lang="it-IT" sz="4000" dirty="0"/>
              <a:t> </a:t>
            </a:r>
            <a:r>
              <a:rPr lang="it-IT" sz="4000" dirty="0" err="1"/>
              <a:t>participation</a:t>
            </a:r>
            <a:r>
              <a:rPr lang="it-IT" sz="4000" dirty="0"/>
              <a:t> </a:t>
            </a:r>
            <a:r>
              <a:rPr lang="it-IT" sz="4000" dirty="0" err="1"/>
              <a:t>into</a:t>
            </a:r>
            <a:r>
              <a:rPr lang="it-IT" sz="4000" dirty="0"/>
              <a:t> society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E5E652B-06B2-45BF-84D9-736986753BE2}"/>
              </a:ext>
            </a:extLst>
          </p:cNvPr>
          <p:cNvCxnSpPr>
            <a:cxnSpLocks/>
          </p:cNvCxnSpPr>
          <p:nvPr/>
        </p:nvCxnSpPr>
        <p:spPr>
          <a:xfrm>
            <a:off x="0" y="1102937"/>
            <a:ext cx="11953188" cy="0"/>
          </a:xfrm>
          <a:prstGeom prst="line">
            <a:avLst/>
          </a:prstGeom>
          <a:ln w="28575">
            <a:solidFill>
              <a:srgbClr val="2E42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1EC5A7E3-1350-4A73-B017-E286AF6DB8C7}"/>
              </a:ext>
            </a:extLst>
          </p:cNvPr>
          <p:cNvSpPr/>
          <p:nvPr/>
        </p:nvSpPr>
        <p:spPr>
          <a:xfrm>
            <a:off x="3907436" y="3879903"/>
            <a:ext cx="4377128" cy="1648918"/>
          </a:xfrm>
          <a:prstGeom prst="rect">
            <a:avLst/>
          </a:prstGeom>
          <a:solidFill>
            <a:srgbClr val="2E428A"/>
          </a:solidFill>
          <a:ln>
            <a:solidFill>
              <a:srgbClr val="2E42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Do we have a right to hold a digital ID?</a:t>
            </a:r>
          </a:p>
        </p:txBody>
      </p:sp>
    </p:spTree>
    <p:extLst>
      <p:ext uri="{BB962C8B-B14F-4D97-AF65-F5344CB8AC3E}">
        <p14:creationId xmlns:p14="http://schemas.microsoft.com/office/powerpoint/2010/main" val="3038126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BADF7-3FDB-42DE-B9E2-2E4CFDCCC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3778-8BCC-4608-A77D-0675586214A6}" type="slidenum">
              <a:rPr lang="en-GB" smtClean="0"/>
              <a:t>5</a:t>
            </a:fld>
            <a:endParaRPr lang="en-GB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99B7B2F-644B-46AC-81A1-C00533CE9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524" y="282804"/>
            <a:ext cx="11698664" cy="669303"/>
          </a:xfrm>
        </p:spPr>
        <p:txBody>
          <a:bodyPr anchor="t">
            <a:noAutofit/>
          </a:bodyPr>
          <a:lstStyle/>
          <a:p>
            <a:pPr algn="just"/>
            <a:r>
              <a:rPr lang="it-IT" sz="4800" b="1" dirty="0">
                <a:solidFill>
                  <a:srgbClr val="2E428A"/>
                </a:solidFill>
              </a:rPr>
              <a:t>Digital ID future(s)</a:t>
            </a:r>
            <a:endParaRPr lang="en-GB" sz="4800" b="1" dirty="0">
              <a:solidFill>
                <a:srgbClr val="2E428A"/>
              </a:solidFill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E5E652B-06B2-45BF-84D9-736986753BE2}"/>
              </a:ext>
            </a:extLst>
          </p:cNvPr>
          <p:cNvCxnSpPr>
            <a:cxnSpLocks/>
          </p:cNvCxnSpPr>
          <p:nvPr/>
        </p:nvCxnSpPr>
        <p:spPr>
          <a:xfrm>
            <a:off x="0" y="1102937"/>
            <a:ext cx="11953188" cy="0"/>
          </a:xfrm>
          <a:prstGeom prst="line">
            <a:avLst/>
          </a:prstGeom>
          <a:ln w="28575">
            <a:solidFill>
              <a:srgbClr val="2E42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6251761-50F0-4EFB-9624-8B3172FEF033}"/>
              </a:ext>
            </a:extLst>
          </p:cNvPr>
          <p:cNvCxnSpPr>
            <a:cxnSpLocks/>
          </p:cNvCxnSpPr>
          <p:nvPr/>
        </p:nvCxnSpPr>
        <p:spPr>
          <a:xfrm>
            <a:off x="1813810" y="3957402"/>
            <a:ext cx="7839856" cy="0"/>
          </a:xfrm>
          <a:prstGeom prst="straightConnector1">
            <a:avLst/>
          </a:prstGeom>
          <a:ln w="76200">
            <a:solidFill>
              <a:srgbClr val="2E428A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4317A94-5201-4FCD-BC11-145CC2951AD7}"/>
              </a:ext>
            </a:extLst>
          </p:cNvPr>
          <p:cNvCxnSpPr>
            <a:cxnSpLocks/>
          </p:cNvCxnSpPr>
          <p:nvPr/>
        </p:nvCxnSpPr>
        <p:spPr>
          <a:xfrm flipV="1">
            <a:off x="5733738" y="1701174"/>
            <a:ext cx="0" cy="4512456"/>
          </a:xfrm>
          <a:prstGeom prst="straightConnector1">
            <a:avLst/>
          </a:prstGeom>
          <a:ln w="76200">
            <a:solidFill>
              <a:srgbClr val="2E428A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408801DE-2DC8-4A0F-9606-CF8D161168A4}"/>
              </a:ext>
            </a:extLst>
          </p:cNvPr>
          <p:cNvSpPr/>
          <p:nvPr/>
        </p:nvSpPr>
        <p:spPr>
          <a:xfrm>
            <a:off x="2608289" y="3749129"/>
            <a:ext cx="6235904" cy="431539"/>
          </a:xfrm>
          <a:prstGeom prst="rect">
            <a:avLst/>
          </a:prstGeom>
          <a:solidFill>
            <a:schemeClr val="bg1"/>
          </a:solidFill>
          <a:ln>
            <a:solidFill>
              <a:srgbClr val="2E42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3200" dirty="0">
                <a:solidFill>
                  <a:srgbClr val="2E428A"/>
                </a:solidFill>
              </a:rPr>
              <a:t>Trust</a:t>
            </a:r>
            <a:endParaRPr lang="en-GB" sz="3200" dirty="0">
              <a:solidFill>
                <a:srgbClr val="2E428A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F4179D-FDD4-48A6-B8A1-2011B4130A6D}"/>
              </a:ext>
            </a:extLst>
          </p:cNvPr>
          <p:cNvSpPr/>
          <p:nvPr/>
        </p:nvSpPr>
        <p:spPr>
          <a:xfrm rot="16200000">
            <a:off x="4126238" y="3749128"/>
            <a:ext cx="3200005" cy="431539"/>
          </a:xfrm>
          <a:prstGeom prst="rect">
            <a:avLst/>
          </a:prstGeom>
          <a:solidFill>
            <a:schemeClr val="bg1"/>
          </a:solidFill>
          <a:ln>
            <a:solidFill>
              <a:srgbClr val="2E42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3200" dirty="0" err="1">
                <a:solidFill>
                  <a:srgbClr val="2E428A"/>
                </a:solidFill>
              </a:rPr>
              <a:t>Dignity</a:t>
            </a:r>
            <a:endParaRPr lang="en-GB" sz="3200" dirty="0">
              <a:solidFill>
                <a:srgbClr val="2E428A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2DDB879-6661-4D04-9BC6-0445BC982F0C}"/>
              </a:ext>
            </a:extLst>
          </p:cNvPr>
          <p:cNvSpPr/>
          <p:nvPr/>
        </p:nvSpPr>
        <p:spPr>
          <a:xfrm>
            <a:off x="5270274" y="1186286"/>
            <a:ext cx="926927" cy="4315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rgbClr val="2E428A"/>
                </a:solidFill>
              </a:rPr>
              <a:t>Yes</a:t>
            </a:r>
            <a:endParaRPr lang="en-GB" sz="2400" dirty="0">
              <a:solidFill>
                <a:srgbClr val="2E428A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5B22B17-A8C4-4C22-A54F-1FE46EB67F08}"/>
              </a:ext>
            </a:extLst>
          </p:cNvPr>
          <p:cNvSpPr/>
          <p:nvPr/>
        </p:nvSpPr>
        <p:spPr>
          <a:xfrm>
            <a:off x="9521218" y="3733820"/>
            <a:ext cx="926927" cy="4315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rgbClr val="2E428A"/>
                </a:solidFill>
              </a:rPr>
              <a:t>Yes</a:t>
            </a:r>
            <a:endParaRPr lang="en-GB" sz="2400" dirty="0">
              <a:solidFill>
                <a:srgbClr val="2E428A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E7D34B-62EB-4B64-89BA-1DF7E73D3188}"/>
              </a:ext>
            </a:extLst>
          </p:cNvPr>
          <p:cNvSpPr/>
          <p:nvPr/>
        </p:nvSpPr>
        <p:spPr>
          <a:xfrm>
            <a:off x="5262776" y="6258437"/>
            <a:ext cx="926927" cy="4315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rgbClr val="2E428A"/>
                </a:solidFill>
              </a:rPr>
              <a:t>No</a:t>
            </a:r>
            <a:endParaRPr lang="en-GB" sz="2400" dirty="0">
              <a:solidFill>
                <a:srgbClr val="2E428A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595E4B4-2284-4ECC-97E5-E5F39F62C9A8}"/>
              </a:ext>
            </a:extLst>
          </p:cNvPr>
          <p:cNvSpPr/>
          <p:nvPr/>
        </p:nvSpPr>
        <p:spPr>
          <a:xfrm>
            <a:off x="1106265" y="3749127"/>
            <a:ext cx="926927" cy="4315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rgbClr val="2E428A"/>
                </a:solidFill>
              </a:rPr>
              <a:t>No</a:t>
            </a:r>
            <a:endParaRPr lang="en-GB" sz="2400" dirty="0">
              <a:solidFill>
                <a:srgbClr val="2E428A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A0032BB-73A2-4C59-B546-F53DF0BFAC56}"/>
              </a:ext>
            </a:extLst>
          </p:cNvPr>
          <p:cNvSpPr/>
          <p:nvPr/>
        </p:nvSpPr>
        <p:spPr>
          <a:xfrm>
            <a:off x="2326531" y="4536459"/>
            <a:ext cx="2890602" cy="843682"/>
          </a:xfrm>
          <a:prstGeom prst="rect">
            <a:avLst/>
          </a:prstGeom>
          <a:solidFill>
            <a:srgbClr val="2E428A"/>
          </a:solidFill>
          <a:ln>
            <a:solidFill>
              <a:srgbClr val="2E42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chemeClr val="bg1"/>
                </a:solidFill>
              </a:rPr>
              <a:t>Scenario 3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084E782-C314-4E11-B4CC-45EAFBD53DC2}"/>
              </a:ext>
            </a:extLst>
          </p:cNvPr>
          <p:cNvSpPr/>
          <p:nvPr/>
        </p:nvSpPr>
        <p:spPr>
          <a:xfrm>
            <a:off x="6235348" y="4536459"/>
            <a:ext cx="2890602" cy="843682"/>
          </a:xfrm>
          <a:prstGeom prst="rect">
            <a:avLst/>
          </a:prstGeom>
          <a:solidFill>
            <a:srgbClr val="2E428A"/>
          </a:solidFill>
          <a:ln>
            <a:solidFill>
              <a:srgbClr val="2E42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chemeClr val="bg1"/>
                </a:solidFill>
              </a:rPr>
              <a:t>Scenario 4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1804F57-0D11-4FEC-9552-CC4CCFAD995B}"/>
              </a:ext>
            </a:extLst>
          </p:cNvPr>
          <p:cNvSpPr/>
          <p:nvPr/>
        </p:nvSpPr>
        <p:spPr>
          <a:xfrm>
            <a:off x="6286313" y="2534664"/>
            <a:ext cx="2890602" cy="843682"/>
          </a:xfrm>
          <a:prstGeom prst="rect">
            <a:avLst/>
          </a:prstGeom>
          <a:solidFill>
            <a:srgbClr val="2E428A"/>
          </a:solidFill>
          <a:ln>
            <a:solidFill>
              <a:srgbClr val="2E42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chemeClr val="bg1"/>
                </a:solidFill>
              </a:rPr>
              <a:t>Scenario 2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8BB3E62-2E3D-40EA-8671-706A5F8AD6D7}"/>
              </a:ext>
            </a:extLst>
          </p:cNvPr>
          <p:cNvSpPr/>
          <p:nvPr/>
        </p:nvSpPr>
        <p:spPr>
          <a:xfrm>
            <a:off x="2326531" y="2534664"/>
            <a:ext cx="2890602" cy="843682"/>
          </a:xfrm>
          <a:prstGeom prst="rect">
            <a:avLst/>
          </a:prstGeom>
          <a:solidFill>
            <a:srgbClr val="2E428A"/>
          </a:solidFill>
          <a:ln>
            <a:solidFill>
              <a:srgbClr val="2E42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chemeClr val="bg1"/>
                </a:solidFill>
              </a:rPr>
              <a:t>Scenario 1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168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BADF7-3FDB-42DE-B9E2-2E4CFDCCC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3778-8BCC-4608-A77D-0675586214A6}" type="slidenum">
              <a:rPr lang="en-GB" smtClean="0"/>
              <a:t>6</a:t>
            </a:fld>
            <a:endParaRPr lang="en-GB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99B7B2F-644B-46AC-81A1-C00533CE9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524" y="282804"/>
            <a:ext cx="11698664" cy="669303"/>
          </a:xfrm>
        </p:spPr>
        <p:txBody>
          <a:bodyPr anchor="t">
            <a:noAutofit/>
          </a:bodyPr>
          <a:lstStyle/>
          <a:p>
            <a:pPr algn="just"/>
            <a:r>
              <a:rPr lang="it-IT" sz="4800" b="1" dirty="0">
                <a:solidFill>
                  <a:srgbClr val="2E428A"/>
                </a:solidFill>
              </a:rPr>
              <a:t>So </a:t>
            </a:r>
            <a:r>
              <a:rPr lang="it-IT" sz="4800" b="1" dirty="0" err="1">
                <a:solidFill>
                  <a:srgbClr val="2E428A"/>
                </a:solidFill>
              </a:rPr>
              <a:t>what</a:t>
            </a:r>
            <a:r>
              <a:rPr lang="it-IT" sz="4800" b="1" dirty="0">
                <a:solidFill>
                  <a:srgbClr val="2E428A"/>
                </a:solidFill>
              </a:rPr>
              <a:t>?</a:t>
            </a:r>
            <a:endParaRPr lang="en-GB" sz="4800" b="1" dirty="0">
              <a:solidFill>
                <a:srgbClr val="2E428A"/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A4ED477-5CF6-4618-9BE0-EF5B194D4C65}"/>
              </a:ext>
            </a:extLst>
          </p:cNvPr>
          <p:cNvSpPr txBox="1">
            <a:spLocks/>
          </p:cNvSpPr>
          <p:nvPr/>
        </p:nvSpPr>
        <p:spPr>
          <a:xfrm>
            <a:off x="254524" y="1329179"/>
            <a:ext cx="11698664" cy="50452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it-IT" sz="4000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E5E652B-06B2-45BF-84D9-736986753BE2}"/>
              </a:ext>
            </a:extLst>
          </p:cNvPr>
          <p:cNvCxnSpPr>
            <a:cxnSpLocks/>
          </p:cNvCxnSpPr>
          <p:nvPr/>
        </p:nvCxnSpPr>
        <p:spPr>
          <a:xfrm>
            <a:off x="0" y="1102937"/>
            <a:ext cx="11953188" cy="0"/>
          </a:xfrm>
          <a:prstGeom prst="line">
            <a:avLst/>
          </a:prstGeom>
          <a:ln w="28575">
            <a:solidFill>
              <a:srgbClr val="2E42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E839831D-5511-4EC9-BD4D-468EDE91005C}"/>
              </a:ext>
            </a:extLst>
          </p:cNvPr>
          <p:cNvGrpSpPr/>
          <p:nvPr/>
        </p:nvGrpSpPr>
        <p:grpSpPr>
          <a:xfrm>
            <a:off x="744512" y="2973641"/>
            <a:ext cx="10702976" cy="1648918"/>
            <a:chOff x="650824" y="2973641"/>
            <a:chExt cx="10702976" cy="1648918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1C12B7-6CFF-474E-B044-34706213CF37}"/>
                </a:ext>
              </a:extLst>
            </p:cNvPr>
            <p:cNvSpPr/>
            <p:nvPr/>
          </p:nvSpPr>
          <p:spPr>
            <a:xfrm>
              <a:off x="650824" y="2973641"/>
              <a:ext cx="4377128" cy="1648918"/>
            </a:xfrm>
            <a:prstGeom prst="rect">
              <a:avLst/>
            </a:prstGeom>
            <a:solidFill>
              <a:srgbClr val="2E428A"/>
            </a:solidFill>
            <a:ln>
              <a:solidFill>
                <a:srgbClr val="2E42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3200" dirty="0"/>
                <a:t>N</a:t>
              </a:r>
              <a:r>
                <a:rPr lang="en-GB" sz="3200" dirty="0" err="1"/>
                <a:t>ecessity</a:t>
              </a:r>
              <a:r>
                <a:rPr lang="en-GB" sz="3200" dirty="0"/>
                <a:t> and proportionality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CD98AEA-ECDA-4B37-8E22-2E581A35DB58}"/>
                </a:ext>
              </a:extLst>
            </p:cNvPr>
            <p:cNvSpPr/>
            <p:nvPr/>
          </p:nvSpPr>
          <p:spPr>
            <a:xfrm>
              <a:off x="6976672" y="2973641"/>
              <a:ext cx="4377128" cy="1648918"/>
            </a:xfrm>
            <a:prstGeom prst="rect">
              <a:avLst/>
            </a:prstGeom>
            <a:solidFill>
              <a:srgbClr val="2E428A"/>
            </a:solidFill>
            <a:ln>
              <a:solidFill>
                <a:srgbClr val="2E42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dirty="0"/>
                <a:t>Anticipatory    compliance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785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F7010CE-5AC9-4D38-91F1-72D5B42CCDEE}"/>
              </a:ext>
            </a:extLst>
          </p:cNvPr>
          <p:cNvSpPr/>
          <p:nvPr/>
        </p:nvSpPr>
        <p:spPr>
          <a:xfrm>
            <a:off x="1" y="4911365"/>
            <a:ext cx="12192000" cy="1946635"/>
          </a:xfrm>
          <a:prstGeom prst="rect">
            <a:avLst/>
          </a:prstGeom>
          <a:solidFill>
            <a:srgbClr val="2E42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FA40DB5-4F61-4B93-B426-247B8987537D}"/>
              </a:ext>
            </a:extLst>
          </p:cNvPr>
          <p:cNvSpPr/>
          <p:nvPr/>
        </p:nvSpPr>
        <p:spPr>
          <a:xfrm>
            <a:off x="3443498" y="1034522"/>
            <a:ext cx="5305003" cy="34266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dirty="0">
                <a:solidFill>
                  <a:srgbClr val="2E428A"/>
                </a:solidFill>
              </a:rPr>
              <a:t>Thank </a:t>
            </a:r>
            <a:r>
              <a:rPr lang="it-IT" sz="4000" dirty="0" err="1">
                <a:solidFill>
                  <a:srgbClr val="2E428A"/>
                </a:solidFill>
              </a:rPr>
              <a:t>you</a:t>
            </a:r>
            <a:endParaRPr lang="it-IT" sz="4000" dirty="0">
              <a:solidFill>
                <a:srgbClr val="2E428A"/>
              </a:solidFill>
            </a:endParaRPr>
          </a:p>
          <a:p>
            <a:pPr algn="ctr"/>
            <a:endParaRPr lang="it-IT" sz="1400" dirty="0">
              <a:solidFill>
                <a:srgbClr val="2E428A"/>
              </a:solidFill>
            </a:endParaRPr>
          </a:p>
          <a:p>
            <a:pPr algn="ctr"/>
            <a:endParaRPr lang="it-IT" sz="2800" dirty="0">
              <a:solidFill>
                <a:srgbClr val="2E428A"/>
              </a:solidFill>
            </a:endParaRPr>
          </a:p>
          <a:p>
            <a:pPr algn="ctr"/>
            <a:r>
              <a:rPr lang="it-IT" sz="2800" dirty="0">
                <a:solidFill>
                  <a:srgbClr val="2E428A"/>
                </a:solidFill>
              </a:rPr>
              <a:t>Alessandro Ortalda</a:t>
            </a:r>
          </a:p>
          <a:p>
            <a:pPr algn="ctr"/>
            <a:r>
              <a:rPr lang="it-IT" sz="2800" dirty="0">
                <a:solidFill>
                  <a:srgbClr val="2E428A"/>
                </a:solidFill>
                <a:hlinkClick r:id="rId2"/>
              </a:rPr>
              <a:t>alessandro.ortalda@vub.be</a:t>
            </a:r>
            <a:r>
              <a:rPr lang="it-IT" sz="2800" dirty="0">
                <a:solidFill>
                  <a:srgbClr val="2E428A"/>
                </a:solidFill>
              </a:rPr>
              <a:t> </a:t>
            </a:r>
          </a:p>
          <a:p>
            <a:pPr algn="ctr"/>
            <a:endParaRPr lang="it-IT" sz="2800" dirty="0">
              <a:solidFill>
                <a:srgbClr val="2E428A"/>
              </a:solidFill>
            </a:endParaRPr>
          </a:p>
          <a:p>
            <a:pPr algn="ctr"/>
            <a:endParaRPr lang="it-IT" sz="2800" dirty="0">
              <a:solidFill>
                <a:srgbClr val="2E428A"/>
              </a:solidFill>
            </a:endParaRPr>
          </a:p>
          <a:p>
            <a:pPr algn="ctr"/>
            <a:r>
              <a:rPr lang="it-IT" sz="2800" dirty="0">
                <a:solidFill>
                  <a:srgbClr val="2E428A"/>
                </a:solidFill>
                <a:hlinkClick r:id="rId3"/>
              </a:rPr>
              <a:t>https://brusselsprivacyhub.eu</a:t>
            </a:r>
            <a:r>
              <a:rPr lang="it-IT" sz="2800" dirty="0">
                <a:solidFill>
                  <a:srgbClr val="2E428A"/>
                </a:solidFill>
              </a:rPr>
              <a:t>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A8BEA9-47F9-41BF-8BF2-1247FAE73C77}"/>
              </a:ext>
            </a:extLst>
          </p:cNvPr>
          <p:cNvSpPr/>
          <p:nvPr/>
        </p:nvSpPr>
        <p:spPr>
          <a:xfrm>
            <a:off x="141400" y="5148428"/>
            <a:ext cx="11868347" cy="1629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it-IT" sz="1200" dirty="0" err="1">
                <a:solidFill>
                  <a:schemeClr val="bg1"/>
                </a:solidFill>
              </a:rPr>
              <a:t>Brussels</a:t>
            </a:r>
            <a:r>
              <a:rPr lang="it-IT" sz="1200" dirty="0">
                <a:solidFill>
                  <a:schemeClr val="bg1"/>
                </a:solidFill>
              </a:rPr>
              <a:t> Privacy Hub</a:t>
            </a:r>
          </a:p>
          <a:p>
            <a:r>
              <a:rPr lang="it-IT" sz="1200" dirty="0" err="1">
                <a:solidFill>
                  <a:schemeClr val="bg1"/>
                </a:solidFill>
              </a:rPr>
              <a:t>Law</a:t>
            </a:r>
            <a:r>
              <a:rPr lang="it-IT" sz="1200" dirty="0">
                <a:solidFill>
                  <a:schemeClr val="bg1"/>
                </a:solidFill>
              </a:rPr>
              <a:t> Science Technology &amp; Society (LSTS)</a:t>
            </a:r>
          </a:p>
          <a:p>
            <a:r>
              <a:rPr lang="it-IT" sz="1200" dirty="0" err="1">
                <a:solidFill>
                  <a:schemeClr val="bg1"/>
                </a:solidFill>
              </a:rPr>
              <a:t>Vrije</a:t>
            </a:r>
            <a:r>
              <a:rPr lang="it-IT" sz="1200" dirty="0">
                <a:solidFill>
                  <a:schemeClr val="bg1"/>
                </a:solidFill>
              </a:rPr>
              <a:t> </a:t>
            </a:r>
            <a:r>
              <a:rPr lang="it-IT" sz="1200" dirty="0" err="1">
                <a:solidFill>
                  <a:schemeClr val="bg1"/>
                </a:solidFill>
              </a:rPr>
              <a:t>Universiteit</a:t>
            </a:r>
            <a:r>
              <a:rPr lang="it-IT" sz="1200" dirty="0">
                <a:solidFill>
                  <a:schemeClr val="bg1"/>
                </a:solidFill>
              </a:rPr>
              <a:t> </a:t>
            </a:r>
            <a:r>
              <a:rPr lang="it-IT" sz="1200" dirty="0" err="1">
                <a:solidFill>
                  <a:schemeClr val="bg1"/>
                </a:solidFill>
              </a:rPr>
              <a:t>Brussel</a:t>
            </a:r>
            <a:endParaRPr lang="it-IT" sz="1200" dirty="0">
              <a:solidFill>
                <a:schemeClr val="bg1"/>
              </a:solidFill>
            </a:endParaRPr>
          </a:p>
          <a:p>
            <a:r>
              <a:rPr lang="it-IT" sz="1200" dirty="0" err="1">
                <a:solidFill>
                  <a:schemeClr val="bg1"/>
                </a:solidFill>
              </a:rPr>
              <a:t>Pleinlaan</a:t>
            </a:r>
            <a:r>
              <a:rPr lang="it-IT" sz="1200" dirty="0">
                <a:solidFill>
                  <a:schemeClr val="bg1"/>
                </a:solidFill>
              </a:rPr>
              <a:t> 2 • 1050 </a:t>
            </a:r>
            <a:r>
              <a:rPr lang="it-IT" sz="1200" dirty="0" err="1">
                <a:solidFill>
                  <a:schemeClr val="bg1"/>
                </a:solidFill>
              </a:rPr>
              <a:t>Brussels</a:t>
            </a:r>
            <a:endParaRPr lang="it-IT" sz="1200" dirty="0">
              <a:solidFill>
                <a:schemeClr val="bg1"/>
              </a:solidFill>
            </a:endParaRPr>
          </a:p>
          <a:p>
            <a:r>
              <a:rPr lang="it-IT" sz="1200" dirty="0" err="1">
                <a:solidFill>
                  <a:schemeClr val="bg1"/>
                </a:solidFill>
              </a:rPr>
              <a:t>Belgium</a:t>
            </a:r>
            <a:endParaRPr lang="it-IT" sz="1200" dirty="0">
              <a:solidFill>
                <a:schemeClr val="bg1"/>
              </a:solidFill>
            </a:endParaRPr>
          </a:p>
          <a:p>
            <a:r>
              <a:rPr lang="it-IT" sz="1200" dirty="0">
                <a:solidFill>
                  <a:schemeClr val="bg1"/>
                </a:solidFill>
              </a:rPr>
              <a:t>info@brusselsprivacyhub.eu </a:t>
            </a:r>
          </a:p>
          <a:p>
            <a:r>
              <a:rPr lang="it-IT" sz="1200" dirty="0">
                <a:solidFill>
                  <a:schemeClr val="bg1"/>
                </a:solidFill>
              </a:rPr>
              <a:t>@privacyhub_br</a:t>
            </a:r>
          </a:p>
          <a:p>
            <a:pPr algn="r"/>
            <a:r>
              <a:rPr lang="en-GB" sz="1200" i="1" dirty="0">
                <a:solidFill>
                  <a:schemeClr val="bg1"/>
                </a:solidFill>
              </a:rPr>
              <a:t>Copyright © Brussels Privacy Hub</a:t>
            </a:r>
          </a:p>
        </p:txBody>
      </p:sp>
      <p:pic>
        <p:nvPicPr>
          <p:cNvPr id="9" name="Picture 8" descr="A cup of coffee&#10;&#10;Description automatically generated with low confidence">
            <a:extLst>
              <a:ext uri="{FF2B5EF4-FFF2-40B4-BE49-F238E27FC236}">
                <a16:creationId xmlns:a16="http://schemas.microsoft.com/office/drawing/2014/main" id="{42ADB1D6-56E4-4BBB-A448-1CCFFD3CDD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3478" y="4009466"/>
            <a:ext cx="2439876" cy="68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146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14146</TotalTime>
  <Words>172</Words>
  <Application>Microsoft Office PowerPoint</Application>
  <PresentationFormat>Widescreen</PresentationFormat>
  <Paragraphs>57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What to focus on in the discussion</vt:lpstr>
      <vt:lpstr>Digital ID for trust</vt:lpstr>
      <vt:lpstr>Digital ID for dignity</vt:lpstr>
      <vt:lpstr>Digital ID future(s)</vt:lpstr>
      <vt:lpstr>So what?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Alessandro Ortalda</dc:creator>
  <cp:lastModifiedBy>Alessandro Ortalda</cp:lastModifiedBy>
  <cp:revision>200</cp:revision>
  <dcterms:created xsi:type="dcterms:W3CDTF">2021-09-27T09:11:28Z</dcterms:created>
  <dcterms:modified xsi:type="dcterms:W3CDTF">2022-06-22T10:22:55Z</dcterms:modified>
</cp:coreProperties>
</file>