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presProps.xml" ContentType="application/vnd.openxmlformats-officedocument.presentationml.presPro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3.jpeg" ContentType="image/jpeg"/>
  <Override PartName="/ppt/media/image19.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EDA4B791-AA13-41E3-8792-6A9A3CDC1B39}" type="slidenum">
              <a:t>&lt;#&gt;</a:t>
            </a:fld>
          </a:p>
        </p:txBody>
      </p:sp>
      <p:sp>
        <p:nvSpPr>
          <p:cNvPr id="4" name="PlaceHolder 3"/>
          <p:cNvSpPr>
            <a:spLocks noGrp="1"/>
          </p:cNvSpPr>
          <p:nvPr>
            <p:ph type="dt" idx="3"/>
          </p:nvPr>
        </p:nvSpPr>
        <p:spPr/>
        <p:txBody>
          <a:bodyPr/>
          <a:p>
            <a:r>
              <a:rPr lang="nl-NL"/>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27"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nl-NL" sz="3200" spc="-1" strike="noStrike">
              <a:latin typeface="Arial"/>
            </a:endParaRPr>
          </a:p>
        </p:txBody>
      </p:sp>
      <p:sp>
        <p:nvSpPr>
          <p:cNvPr id="28"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nl-NL"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17C99FD0-2CF2-458B-9194-7030E9E90C16}" type="slidenum">
              <a:t>&lt;#&gt;</a:t>
            </a:fld>
          </a:p>
        </p:txBody>
      </p:sp>
      <p:sp>
        <p:nvSpPr>
          <p:cNvPr id="7" name="PlaceHolder 6"/>
          <p:cNvSpPr>
            <a:spLocks noGrp="1"/>
          </p:cNvSpPr>
          <p:nvPr>
            <p:ph type="dt" idx="3"/>
          </p:nvPr>
        </p:nvSpPr>
        <p:spPr/>
        <p:txBody>
          <a:bodyPr/>
          <a:p>
            <a:r>
              <a:rPr lang="nl-NL"/>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3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3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32"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33"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B86A6FB8-FB3C-47DD-9C57-266BEFAF87E4}" type="slidenum">
              <a:t>&lt;#&gt;</a:t>
            </a:fld>
          </a:p>
        </p:txBody>
      </p:sp>
      <p:sp>
        <p:nvSpPr>
          <p:cNvPr id="9" name="PlaceHolder 8"/>
          <p:cNvSpPr>
            <a:spLocks noGrp="1"/>
          </p:cNvSpPr>
          <p:nvPr>
            <p:ph type="dt" idx="3"/>
          </p:nvPr>
        </p:nvSpPr>
        <p:spPr/>
        <p:txBody>
          <a:bodyPr/>
          <a:p>
            <a:r>
              <a:rPr lang="nl-NL"/>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35"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36"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37"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38"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39"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40"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F07F3C51-2900-49AB-933A-476605854CCD}" type="slidenum">
              <a:t>&lt;#&gt;</a:t>
            </a:fld>
          </a:p>
        </p:txBody>
      </p:sp>
      <p:sp>
        <p:nvSpPr>
          <p:cNvPr id="11" name="PlaceHolder 10"/>
          <p:cNvSpPr>
            <a:spLocks noGrp="1"/>
          </p:cNvSpPr>
          <p:nvPr>
            <p:ph type="dt" idx="3"/>
          </p:nvPr>
        </p:nvSpPr>
        <p:spPr/>
        <p:txBody>
          <a:bodyPr/>
          <a:p>
            <a:r>
              <a:rPr lang="nl-NL"/>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B1820934-1442-45AB-B2ED-FAA795A87E73}" type="slidenum">
              <a:t>&lt;#&gt;</a:t>
            </a:fld>
          </a:p>
        </p:txBody>
      </p:sp>
      <p:sp>
        <p:nvSpPr>
          <p:cNvPr id="4" name="PlaceHolder 3"/>
          <p:cNvSpPr>
            <a:spLocks noGrp="1"/>
          </p:cNvSpPr>
          <p:nvPr>
            <p:ph type="dt" idx="6"/>
          </p:nvPr>
        </p:nvSpPr>
        <p:spPr/>
        <p:txBody>
          <a:bodyPr/>
          <a:p>
            <a:r>
              <a:rPr lang="nl-NL"/>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47"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nl-NL"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E5402577-64AF-4071-9EB3-1AC7AA506DC2}" type="slidenum">
              <a:t>&lt;#&gt;</a:t>
            </a:fld>
          </a:p>
        </p:txBody>
      </p:sp>
      <p:sp>
        <p:nvSpPr>
          <p:cNvPr id="6" name="PlaceHolder 5"/>
          <p:cNvSpPr>
            <a:spLocks noGrp="1"/>
          </p:cNvSpPr>
          <p:nvPr>
            <p:ph type="dt" idx="6"/>
          </p:nvPr>
        </p:nvSpPr>
        <p:spPr/>
        <p:txBody>
          <a:bodyPr/>
          <a:p>
            <a:r>
              <a:rPr lang="nl-NL"/>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49"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nl-NL"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F1654318-BD88-4905-A217-2057913932C2}" type="slidenum">
              <a:t>&lt;#&gt;</a:t>
            </a:fld>
          </a:p>
        </p:txBody>
      </p:sp>
      <p:sp>
        <p:nvSpPr>
          <p:cNvPr id="6" name="PlaceHolder 5"/>
          <p:cNvSpPr>
            <a:spLocks noGrp="1"/>
          </p:cNvSpPr>
          <p:nvPr>
            <p:ph type="dt" idx="6"/>
          </p:nvPr>
        </p:nvSpPr>
        <p:spPr/>
        <p:txBody>
          <a:bodyPr/>
          <a:p>
            <a:r>
              <a:rPr lang="nl-NL"/>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51"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nl-NL" sz="3200" spc="-1" strike="noStrike">
              <a:latin typeface="Arial"/>
            </a:endParaRPr>
          </a:p>
        </p:txBody>
      </p:sp>
      <p:sp>
        <p:nvSpPr>
          <p:cNvPr id="52"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nl-NL"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A7E912FB-D08D-4EC7-9ADA-F7C4CB83C61B}" type="slidenum">
              <a:t>&lt;#&gt;</a:t>
            </a:fld>
          </a:p>
        </p:txBody>
      </p:sp>
      <p:sp>
        <p:nvSpPr>
          <p:cNvPr id="7" name="PlaceHolder 6"/>
          <p:cNvSpPr>
            <a:spLocks noGrp="1"/>
          </p:cNvSpPr>
          <p:nvPr>
            <p:ph type="dt" idx="6"/>
          </p:nvPr>
        </p:nvSpPr>
        <p:spPr/>
        <p:txBody>
          <a:bodyPr/>
          <a:p>
            <a:r>
              <a:rPr lang="nl-NL"/>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29363B02-CFFE-4825-9786-EF9033D065D0}" type="slidenum">
              <a:t>&lt;#&gt;</a:t>
            </a:fld>
          </a:p>
        </p:txBody>
      </p:sp>
      <p:sp>
        <p:nvSpPr>
          <p:cNvPr id="5" name="PlaceHolder 4"/>
          <p:cNvSpPr>
            <a:spLocks noGrp="1"/>
          </p:cNvSpPr>
          <p:nvPr>
            <p:ph type="dt" idx="6"/>
          </p:nvPr>
        </p:nvSpPr>
        <p:spPr/>
        <p:txBody>
          <a:bodyPr/>
          <a:p>
            <a:r>
              <a:rPr lang="nl-NL"/>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nl-NL" sz="32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FDBD6911-E810-4038-B182-8EEC3B8EF588}" type="slidenum">
              <a:t>&lt;#&gt;</a:t>
            </a:fld>
          </a:p>
        </p:txBody>
      </p:sp>
      <p:sp>
        <p:nvSpPr>
          <p:cNvPr id="5" name="PlaceHolder 4"/>
          <p:cNvSpPr>
            <a:spLocks noGrp="1"/>
          </p:cNvSpPr>
          <p:nvPr>
            <p:ph type="dt" idx="6"/>
          </p:nvPr>
        </p:nvSpPr>
        <p:spPr/>
        <p:txBody>
          <a:bodyPr/>
          <a:p>
            <a:r>
              <a:rPr lang="nl-NL"/>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56"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57"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nl-NL" sz="3200" spc="-1" strike="noStrike">
              <a:latin typeface="Arial"/>
            </a:endParaRPr>
          </a:p>
        </p:txBody>
      </p:sp>
      <p:sp>
        <p:nvSpPr>
          <p:cNvPr id="58"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F30059E9-781C-4000-A5E3-EFA0144F4B14}" type="slidenum">
              <a:t>&lt;#&gt;</a:t>
            </a:fld>
          </a:p>
        </p:txBody>
      </p:sp>
      <p:sp>
        <p:nvSpPr>
          <p:cNvPr id="8" name="PlaceHolder 7"/>
          <p:cNvSpPr>
            <a:spLocks noGrp="1"/>
          </p:cNvSpPr>
          <p:nvPr>
            <p:ph type="dt" idx="6"/>
          </p:nvPr>
        </p:nvSpPr>
        <p:spPr/>
        <p:txBody>
          <a:bodyPr/>
          <a:p>
            <a:r>
              <a:rPr lang="nl-NL"/>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6"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nl-NL"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D21E28E7-2A04-4B53-8749-30D8092EDA82}" type="slidenum">
              <a:t>&lt;#&gt;</a:t>
            </a:fld>
          </a:p>
        </p:txBody>
      </p:sp>
      <p:sp>
        <p:nvSpPr>
          <p:cNvPr id="6" name="PlaceHolder 5"/>
          <p:cNvSpPr>
            <a:spLocks noGrp="1"/>
          </p:cNvSpPr>
          <p:nvPr>
            <p:ph type="dt" idx="3"/>
          </p:nvPr>
        </p:nvSpPr>
        <p:spPr/>
        <p:txBody>
          <a:bodyPr/>
          <a:p>
            <a:r>
              <a:rPr lang="nl-NL"/>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6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nl-NL" sz="3200" spc="-1" strike="noStrike">
              <a:latin typeface="Arial"/>
            </a:endParaRPr>
          </a:p>
        </p:txBody>
      </p:sp>
      <p:sp>
        <p:nvSpPr>
          <p:cNvPr id="6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62"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B28D44E5-18A6-4156-B493-E8E16D1DCC88}" type="slidenum">
              <a:t>&lt;#&gt;</a:t>
            </a:fld>
          </a:p>
        </p:txBody>
      </p:sp>
      <p:sp>
        <p:nvSpPr>
          <p:cNvPr id="8" name="PlaceHolder 7"/>
          <p:cNvSpPr>
            <a:spLocks noGrp="1"/>
          </p:cNvSpPr>
          <p:nvPr>
            <p:ph type="dt" idx="6"/>
          </p:nvPr>
        </p:nvSpPr>
        <p:spPr/>
        <p:txBody>
          <a:bodyPr/>
          <a:p>
            <a:r>
              <a:rPr lang="nl-NL"/>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64"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65"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66"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nl-NL"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B0FFD415-A824-4941-B0CB-6CA95884EAF9}" type="slidenum">
              <a:t>&lt;#&gt;</a:t>
            </a:fld>
          </a:p>
        </p:txBody>
      </p:sp>
      <p:sp>
        <p:nvSpPr>
          <p:cNvPr id="8" name="PlaceHolder 7"/>
          <p:cNvSpPr>
            <a:spLocks noGrp="1"/>
          </p:cNvSpPr>
          <p:nvPr>
            <p:ph type="dt" idx="6"/>
          </p:nvPr>
        </p:nvSpPr>
        <p:spPr/>
        <p:txBody>
          <a:bodyPr/>
          <a:p>
            <a:r>
              <a:rPr lang="nl-NL"/>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68"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nl-NL" sz="3200" spc="-1" strike="noStrike">
              <a:latin typeface="Arial"/>
            </a:endParaRPr>
          </a:p>
        </p:txBody>
      </p:sp>
      <p:sp>
        <p:nvSpPr>
          <p:cNvPr id="69"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nl-NL"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509D0517-88A7-4D8E-A78F-A0B98FB8866F}" type="slidenum">
              <a:t>&lt;#&gt;</a:t>
            </a:fld>
          </a:p>
        </p:txBody>
      </p:sp>
      <p:sp>
        <p:nvSpPr>
          <p:cNvPr id="7" name="PlaceHolder 6"/>
          <p:cNvSpPr>
            <a:spLocks noGrp="1"/>
          </p:cNvSpPr>
          <p:nvPr>
            <p:ph type="dt" idx="6"/>
          </p:nvPr>
        </p:nvSpPr>
        <p:spPr/>
        <p:txBody>
          <a:bodyPr/>
          <a:p>
            <a:r>
              <a:rPr lang="nl-NL"/>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71"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72"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73"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74"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F4598E80-1289-47A6-B0F3-91574B6A546E}" type="slidenum">
              <a:t>&lt;#&gt;</a:t>
            </a:fld>
          </a:p>
        </p:txBody>
      </p:sp>
      <p:sp>
        <p:nvSpPr>
          <p:cNvPr id="9" name="PlaceHolder 8"/>
          <p:cNvSpPr>
            <a:spLocks noGrp="1"/>
          </p:cNvSpPr>
          <p:nvPr>
            <p:ph type="dt" idx="6"/>
          </p:nvPr>
        </p:nvSpPr>
        <p:spPr/>
        <p:txBody>
          <a:bodyPr/>
          <a:p>
            <a:r>
              <a:rPr lang="nl-NL"/>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76"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77"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78"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79"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80"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81"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nl-NL" sz="3200" spc="-1" strike="noStrike">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0A447B54-0960-4352-ABFB-09F641F0BD98}" type="slidenum">
              <a:t>&lt;#&gt;</a:t>
            </a:fld>
          </a:p>
        </p:txBody>
      </p:sp>
      <p:sp>
        <p:nvSpPr>
          <p:cNvPr id="11" name="PlaceHolder 10"/>
          <p:cNvSpPr>
            <a:spLocks noGrp="1"/>
          </p:cNvSpPr>
          <p:nvPr>
            <p:ph type="dt" idx="6"/>
          </p:nvPr>
        </p:nvSpPr>
        <p:spPr/>
        <p:txBody>
          <a:bodyPr/>
          <a:p>
            <a:r>
              <a:rPr lang="nl-NL"/>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8"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nl-NL"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4B7065FF-0478-4C3F-BD08-D138CE4F3C5D}" type="slidenum">
              <a:t>&lt;#&gt;</a:t>
            </a:fld>
          </a:p>
        </p:txBody>
      </p:sp>
      <p:sp>
        <p:nvSpPr>
          <p:cNvPr id="6" name="PlaceHolder 5"/>
          <p:cNvSpPr>
            <a:spLocks noGrp="1"/>
          </p:cNvSpPr>
          <p:nvPr>
            <p:ph type="dt" idx="3"/>
          </p:nvPr>
        </p:nvSpPr>
        <p:spPr/>
        <p:txBody>
          <a:bodyPr/>
          <a:p>
            <a:r>
              <a:rPr lang="nl-NL"/>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1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nl-NL" sz="3200" spc="-1" strike="noStrike">
              <a:latin typeface="Arial"/>
            </a:endParaRPr>
          </a:p>
        </p:txBody>
      </p:sp>
      <p:sp>
        <p:nvSpPr>
          <p:cNvPr id="11"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nl-NL"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E26B1B75-E41B-4EC3-952C-04C94DC48E1E}" type="slidenum">
              <a:t>&lt;#&gt;</a:t>
            </a:fld>
          </a:p>
        </p:txBody>
      </p:sp>
      <p:sp>
        <p:nvSpPr>
          <p:cNvPr id="7" name="PlaceHolder 6"/>
          <p:cNvSpPr>
            <a:spLocks noGrp="1"/>
          </p:cNvSpPr>
          <p:nvPr>
            <p:ph type="dt" idx="3"/>
          </p:nvPr>
        </p:nvSpPr>
        <p:spPr/>
        <p:txBody>
          <a:bodyPr/>
          <a:p>
            <a:r>
              <a:rPr lang="nl-NL"/>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025DDCE0-2951-4CC7-A734-CAB07906D1DE}" type="slidenum">
              <a:t>&lt;#&gt;</a:t>
            </a:fld>
          </a:p>
        </p:txBody>
      </p:sp>
      <p:sp>
        <p:nvSpPr>
          <p:cNvPr id="5" name="PlaceHolder 4"/>
          <p:cNvSpPr>
            <a:spLocks noGrp="1"/>
          </p:cNvSpPr>
          <p:nvPr>
            <p:ph type="dt" idx="3"/>
          </p:nvPr>
        </p:nvSpPr>
        <p:spPr/>
        <p:txBody>
          <a:bodyPr/>
          <a:p>
            <a:r>
              <a:rPr lang="nl-NL"/>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nl-NL"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75AEBA34-91C0-4C9C-A5DF-0195D11DF827}" type="slidenum">
              <a:t>&lt;#&gt;</a:t>
            </a:fld>
          </a:p>
        </p:txBody>
      </p:sp>
      <p:sp>
        <p:nvSpPr>
          <p:cNvPr id="5" name="PlaceHolder 4"/>
          <p:cNvSpPr>
            <a:spLocks noGrp="1"/>
          </p:cNvSpPr>
          <p:nvPr>
            <p:ph type="dt" idx="3"/>
          </p:nvPr>
        </p:nvSpPr>
        <p:spPr/>
        <p:txBody>
          <a:bodyPr/>
          <a:p>
            <a:r>
              <a:rPr lang="nl-NL"/>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1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16"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nl-NL" sz="3200" spc="-1" strike="noStrike">
              <a:latin typeface="Arial"/>
            </a:endParaRPr>
          </a:p>
        </p:txBody>
      </p:sp>
      <p:sp>
        <p:nvSpPr>
          <p:cNvPr id="17"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0CE21CE3-FFF0-4385-B8A1-361DEF969A15}" type="slidenum">
              <a:t>&lt;#&gt;</a:t>
            </a:fld>
          </a:p>
        </p:txBody>
      </p:sp>
      <p:sp>
        <p:nvSpPr>
          <p:cNvPr id="8" name="PlaceHolder 7"/>
          <p:cNvSpPr>
            <a:spLocks noGrp="1"/>
          </p:cNvSpPr>
          <p:nvPr>
            <p:ph type="dt" idx="3"/>
          </p:nvPr>
        </p:nvSpPr>
        <p:spPr/>
        <p:txBody>
          <a:bodyPr/>
          <a:p>
            <a:r>
              <a:rPr lang="nl-NL"/>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19"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nl-NL" sz="3200" spc="-1" strike="noStrike">
              <a:latin typeface="Arial"/>
            </a:endParaRPr>
          </a:p>
        </p:txBody>
      </p:sp>
      <p:sp>
        <p:nvSpPr>
          <p:cNvPr id="20"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21"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FA6D49D6-6E83-4223-985E-99F89982185D}" type="slidenum">
              <a:t>&lt;#&gt;</a:t>
            </a:fld>
          </a:p>
        </p:txBody>
      </p:sp>
      <p:sp>
        <p:nvSpPr>
          <p:cNvPr id="8" name="PlaceHolder 7"/>
          <p:cNvSpPr>
            <a:spLocks noGrp="1"/>
          </p:cNvSpPr>
          <p:nvPr>
            <p:ph type="dt" idx="3"/>
          </p:nvPr>
        </p:nvSpPr>
        <p:spPr/>
        <p:txBody>
          <a:bodyPr/>
          <a:p>
            <a:r>
              <a:rPr lang="nl-NL"/>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nl-NL" sz="4400" spc="-1" strike="noStrike">
              <a:latin typeface="Arial"/>
            </a:endParaRPr>
          </a:p>
        </p:txBody>
      </p:sp>
      <p:sp>
        <p:nvSpPr>
          <p:cNvPr id="2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24"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nl-NL" sz="3200" spc="-1" strike="noStrike">
              <a:latin typeface="Arial"/>
            </a:endParaRPr>
          </a:p>
        </p:txBody>
      </p:sp>
      <p:sp>
        <p:nvSpPr>
          <p:cNvPr id="25"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nl-NL"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A1421713-C24A-40B5-8599-F54869E6F270}" type="slidenum">
              <a:t>&lt;#&gt;</a:t>
            </a:fld>
          </a:p>
        </p:txBody>
      </p:sp>
      <p:sp>
        <p:nvSpPr>
          <p:cNvPr id="8" name="PlaceHolder 7"/>
          <p:cNvSpPr>
            <a:spLocks noGrp="1"/>
          </p:cNvSpPr>
          <p:nvPr>
            <p:ph type="dt" idx="3"/>
          </p:nvPr>
        </p:nvSpPr>
        <p:spPr/>
        <p:txBody>
          <a:bodyPr/>
          <a:p>
            <a:r>
              <a:rPr lang="nl-NL"/>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ee6ef"/>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3447360" y="5165280"/>
            <a:ext cx="3193560" cy="389160"/>
          </a:xfrm>
          <a:prstGeom prst="rect">
            <a:avLst/>
          </a:prstGeom>
          <a:noFill/>
          <a:ln w="0">
            <a:noFill/>
          </a:ln>
        </p:spPr>
        <p:txBody>
          <a:bodyPr lIns="0" rIns="0" tIns="0" bIns="0" anchor="t">
            <a:noAutofit/>
          </a:bodyPr>
          <a:lstStyle>
            <a:lvl1pPr algn="ctr">
              <a:lnSpc>
                <a:spcPct val="100000"/>
              </a:lnSpc>
              <a:buNone/>
              <a:defRPr b="0" lang="nl-NL" sz="1400" spc="-1" strike="noStrike">
                <a:latin typeface="Times New Roman"/>
              </a:defRPr>
            </a:lvl1pPr>
          </a:lstStyle>
          <a:p>
            <a:pPr algn="ctr">
              <a:lnSpc>
                <a:spcPct val="100000"/>
              </a:lnSpc>
              <a:buNone/>
            </a:pPr>
            <a:r>
              <a:rPr b="0" lang="nl-NL" sz="1400" spc="-1" strike="noStrike">
                <a:latin typeface="Times New Roman"/>
              </a:rPr>
              <a:t> </a:t>
            </a:r>
            <a:endParaRPr b="0" lang="nl-NL" sz="1400" spc="-1" strike="noStrike">
              <a:latin typeface="Times New Roman"/>
            </a:endParaRPr>
          </a:p>
        </p:txBody>
      </p:sp>
      <p:sp>
        <p:nvSpPr>
          <p:cNvPr id="1" name="PlaceHolder 2"/>
          <p:cNvSpPr>
            <a:spLocks noGrp="1"/>
          </p:cNvSpPr>
          <p:nvPr>
            <p:ph type="sldNum" idx="2"/>
          </p:nvPr>
        </p:nvSpPr>
        <p:spPr>
          <a:xfrm>
            <a:off x="7227360" y="5165280"/>
            <a:ext cx="2346840" cy="389160"/>
          </a:xfrm>
          <a:prstGeom prst="rect">
            <a:avLst/>
          </a:prstGeom>
          <a:noFill/>
          <a:ln w="0">
            <a:noFill/>
          </a:ln>
        </p:spPr>
        <p:txBody>
          <a:bodyPr lIns="0" rIns="0" tIns="0" bIns="0" anchor="t">
            <a:noAutofit/>
          </a:bodyPr>
          <a:lstStyle>
            <a:lvl1pPr algn="r">
              <a:lnSpc>
                <a:spcPct val="100000"/>
              </a:lnSpc>
              <a:buNone/>
              <a:defRPr b="0" lang="nl-NL" sz="1200" spc="-1" strike="noStrike">
                <a:latin typeface="Calibri"/>
              </a:defRPr>
            </a:lvl1pPr>
          </a:lstStyle>
          <a:p>
            <a:pPr algn="r">
              <a:lnSpc>
                <a:spcPct val="100000"/>
              </a:lnSpc>
              <a:buNone/>
            </a:pPr>
            <a:fld id="{885ED9BC-8A16-4B99-ABAC-2A7F446DFC82}" type="slidenum">
              <a:rPr b="0" lang="nl-NL" sz="1200" spc="-1" strike="noStrike">
                <a:latin typeface="Calibri"/>
              </a:rPr>
              <a:t>6</a:t>
            </a:fld>
            <a:endParaRPr b="0" lang="nl-NL" sz="1200" spc="-1" strike="noStrike">
              <a:latin typeface="Times New Roman"/>
            </a:endParaRPr>
          </a:p>
        </p:txBody>
      </p:sp>
      <p:sp>
        <p:nvSpPr>
          <p:cNvPr id="2" name="PlaceHolder 3"/>
          <p:cNvSpPr>
            <a:spLocks noGrp="1"/>
          </p:cNvSpPr>
          <p:nvPr>
            <p:ph type="dt" idx="3"/>
          </p:nvPr>
        </p:nvSpPr>
        <p:spPr>
          <a:xfrm>
            <a:off x="504000" y="5165280"/>
            <a:ext cx="2346840" cy="389160"/>
          </a:xfrm>
          <a:prstGeom prst="rect">
            <a:avLst/>
          </a:prstGeom>
          <a:noFill/>
          <a:ln w="0">
            <a:noFill/>
          </a:ln>
        </p:spPr>
        <p:txBody>
          <a:bodyPr lIns="0" rIns="0" tIns="0" bIns="0" anchor="t">
            <a:noAutofit/>
          </a:bodyPr>
          <a:lstStyle>
            <a:lvl1pPr>
              <a:defRPr b="0" lang="nl-NL" sz="1400" spc="-1" strike="noStrike">
                <a:latin typeface="Times New Roman"/>
              </a:defRPr>
            </a:lvl1pPr>
          </a:lstStyle>
          <a:p>
            <a:r>
              <a:rPr b="0" lang="nl-NL" sz="1400" spc="-1" strike="noStrike">
                <a:latin typeface="Times New Roman"/>
              </a:rPr>
              <a:t> </a:t>
            </a:r>
            <a:endParaRPr b="0" lang="nl-NL" sz="1400" spc="-1" strike="noStrike">
              <a:latin typeface="Times New Roman"/>
            </a:endParaRPr>
          </a:p>
        </p:txBody>
      </p:sp>
      <p:sp>
        <p:nvSpPr>
          <p:cNvPr id="3"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r>
              <a:rPr b="0" lang="nl-NL" sz="4400" spc="-1" strike="noStrike">
                <a:latin typeface="Arial"/>
              </a:rPr>
              <a:t>Klik om de opmaak van de titeltekst te bewerken</a:t>
            </a:r>
            <a:endParaRPr b="0" lang="nl-NL" sz="4400" spc="-1" strike="noStrike">
              <a:latin typeface="Arial"/>
            </a:endParaRPr>
          </a:p>
        </p:txBody>
      </p:sp>
      <p:sp>
        <p:nvSpPr>
          <p:cNvPr id="4"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nl-NL" sz="3200" spc="-1" strike="noStrike">
                <a:latin typeface="Arial"/>
              </a:rPr>
              <a:t>Klik om de opmaak van de overzichtstekst te bewerken</a:t>
            </a:r>
            <a:endParaRPr b="0" lang="nl-NL" sz="3200" spc="-1" strike="noStrike">
              <a:latin typeface="Arial"/>
            </a:endParaRPr>
          </a:p>
          <a:p>
            <a:pPr lvl="1" marL="864000" indent="-324000">
              <a:spcBef>
                <a:spcPts val="1134"/>
              </a:spcBef>
              <a:buClr>
                <a:srgbClr val="000000"/>
              </a:buClr>
              <a:buSzPct val="75000"/>
              <a:buFont typeface="Symbol" charset="2"/>
              <a:buChar char=""/>
            </a:pPr>
            <a:r>
              <a:rPr b="0" lang="nl-NL" sz="2800" spc="-1" strike="noStrike">
                <a:latin typeface="Arial"/>
              </a:rPr>
              <a:t>Tweede overzichtsniveau</a:t>
            </a:r>
            <a:endParaRPr b="0" lang="nl-NL" sz="2800" spc="-1" strike="noStrike">
              <a:latin typeface="Arial"/>
            </a:endParaRPr>
          </a:p>
          <a:p>
            <a:pPr lvl="2" marL="1296000" indent="-288000">
              <a:spcBef>
                <a:spcPts val="850"/>
              </a:spcBef>
              <a:buClr>
                <a:srgbClr val="000000"/>
              </a:buClr>
              <a:buSzPct val="45000"/>
              <a:buFont typeface="Wingdings" charset="2"/>
              <a:buChar char=""/>
            </a:pPr>
            <a:r>
              <a:rPr b="0" lang="nl-NL" sz="2400" spc="-1" strike="noStrike">
                <a:latin typeface="Arial"/>
              </a:rPr>
              <a:t>Derde overzichtsniveau</a:t>
            </a:r>
            <a:endParaRPr b="0" lang="nl-NL" sz="2400" spc="-1" strike="noStrike">
              <a:latin typeface="Arial"/>
            </a:endParaRPr>
          </a:p>
          <a:p>
            <a:pPr lvl="3" marL="1728000" indent="-216000">
              <a:spcBef>
                <a:spcPts val="567"/>
              </a:spcBef>
              <a:buClr>
                <a:srgbClr val="000000"/>
              </a:buClr>
              <a:buSzPct val="75000"/>
              <a:buFont typeface="Symbol" charset="2"/>
              <a:buChar char=""/>
            </a:pPr>
            <a:r>
              <a:rPr b="0" lang="nl-NL" sz="2000" spc="-1" strike="noStrike">
                <a:latin typeface="Arial"/>
              </a:rPr>
              <a:t>Vierde overzichtsniveau</a:t>
            </a:r>
            <a:endParaRPr b="0" lang="nl-NL" sz="2000" spc="-1" strike="noStrike">
              <a:latin typeface="Arial"/>
            </a:endParaRPr>
          </a:p>
          <a:p>
            <a:pPr lvl="4" marL="2160000" indent="-216000">
              <a:spcBef>
                <a:spcPts val="283"/>
              </a:spcBef>
              <a:buClr>
                <a:srgbClr val="000000"/>
              </a:buClr>
              <a:buSzPct val="45000"/>
              <a:buFont typeface="Wingdings" charset="2"/>
              <a:buChar char=""/>
            </a:pPr>
            <a:r>
              <a:rPr b="0" lang="nl-NL" sz="2000" spc="-1" strike="noStrike">
                <a:latin typeface="Arial"/>
              </a:rPr>
              <a:t>Vijfde overzichtsniveau</a:t>
            </a:r>
            <a:endParaRPr b="0" lang="nl-NL" sz="2000" spc="-1" strike="noStrike">
              <a:latin typeface="Arial"/>
            </a:endParaRPr>
          </a:p>
          <a:p>
            <a:pPr lvl="5" marL="2592000" indent="-216000">
              <a:spcBef>
                <a:spcPts val="283"/>
              </a:spcBef>
              <a:buClr>
                <a:srgbClr val="000000"/>
              </a:buClr>
              <a:buSzPct val="45000"/>
              <a:buFont typeface="Wingdings" charset="2"/>
              <a:buChar char=""/>
            </a:pPr>
            <a:r>
              <a:rPr b="0" lang="nl-NL" sz="2000" spc="-1" strike="noStrike">
                <a:latin typeface="Arial"/>
              </a:rPr>
              <a:t>Zesde overzichtsniveau</a:t>
            </a:r>
            <a:endParaRPr b="0" lang="nl-NL" sz="2000" spc="-1" strike="noStrike">
              <a:latin typeface="Arial"/>
            </a:endParaRPr>
          </a:p>
          <a:p>
            <a:pPr lvl="6" marL="3024000" indent="-216000">
              <a:spcBef>
                <a:spcPts val="283"/>
              </a:spcBef>
              <a:buClr>
                <a:srgbClr val="000000"/>
              </a:buClr>
              <a:buSzPct val="45000"/>
              <a:buFont typeface="Wingdings" charset="2"/>
              <a:buChar char=""/>
            </a:pPr>
            <a:r>
              <a:rPr b="0" lang="nl-NL" sz="2000" spc="-1" strike="noStrike">
                <a:latin typeface="Arial"/>
              </a:rPr>
              <a:t>Zevende overzichtsniveau</a:t>
            </a:r>
            <a:endParaRPr b="0" lang="nl-N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ee6ef"/>
        </a:solidFill>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3447360" y="5165280"/>
            <a:ext cx="3193560" cy="389160"/>
          </a:xfrm>
          <a:prstGeom prst="rect">
            <a:avLst/>
          </a:prstGeom>
          <a:noFill/>
          <a:ln w="0">
            <a:noFill/>
          </a:ln>
        </p:spPr>
        <p:txBody>
          <a:bodyPr lIns="0" rIns="0" tIns="0" bIns="0" anchor="t">
            <a:noAutofit/>
          </a:bodyPr>
          <a:lstStyle>
            <a:lvl1pPr algn="ctr">
              <a:lnSpc>
                <a:spcPct val="100000"/>
              </a:lnSpc>
              <a:buNone/>
              <a:defRPr b="0" lang="nl-NL" sz="1400" spc="-1" strike="noStrike">
                <a:latin typeface="Times New Roman"/>
              </a:defRPr>
            </a:lvl1pPr>
          </a:lstStyle>
          <a:p>
            <a:pPr algn="ctr">
              <a:lnSpc>
                <a:spcPct val="100000"/>
              </a:lnSpc>
              <a:buNone/>
            </a:pPr>
            <a:r>
              <a:rPr b="0" lang="nl-NL" sz="1400" spc="-1" strike="noStrike">
                <a:latin typeface="Times New Roman"/>
              </a:rPr>
              <a:t>&lt;voettekst&gt;</a:t>
            </a:r>
            <a:endParaRPr b="0" lang="nl-NL" sz="1400" spc="-1" strike="noStrike">
              <a:latin typeface="Times New Roman"/>
            </a:endParaRPr>
          </a:p>
        </p:txBody>
      </p:sp>
      <p:sp>
        <p:nvSpPr>
          <p:cNvPr id="42" name="PlaceHolder 2"/>
          <p:cNvSpPr>
            <a:spLocks noGrp="1"/>
          </p:cNvSpPr>
          <p:nvPr>
            <p:ph type="sldNum" idx="5"/>
          </p:nvPr>
        </p:nvSpPr>
        <p:spPr>
          <a:xfrm>
            <a:off x="7227360" y="5165280"/>
            <a:ext cx="2346840" cy="389160"/>
          </a:xfrm>
          <a:prstGeom prst="rect">
            <a:avLst/>
          </a:prstGeom>
          <a:noFill/>
          <a:ln w="0">
            <a:noFill/>
          </a:ln>
        </p:spPr>
        <p:txBody>
          <a:bodyPr lIns="0" rIns="0" tIns="0" bIns="0" anchor="t">
            <a:noAutofit/>
          </a:bodyPr>
          <a:lstStyle>
            <a:lvl1pPr algn="r">
              <a:lnSpc>
                <a:spcPct val="100000"/>
              </a:lnSpc>
              <a:buNone/>
              <a:defRPr b="0" lang="nl-NL" sz="1200" spc="-1" strike="noStrike">
                <a:latin typeface="Calibri"/>
              </a:defRPr>
            </a:lvl1pPr>
          </a:lstStyle>
          <a:p>
            <a:pPr algn="r">
              <a:lnSpc>
                <a:spcPct val="100000"/>
              </a:lnSpc>
              <a:buNone/>
            </a:pPr>
            <a:fld id="{49BB4B49-94B5-4EAA-AAB6-AC37E9C2057D}" type="slidenum">
              <a:rPr b="0" lang="nl-NL" sz="1200" spc="-1" strike="noStrike">
                <a:latin typeface="Calibri"/>
              </a:rPr>
              <a:t>&lt;nummer&gt;</a:t>
            </a:fld>
            <a:endParaRPr b="0" lang="nl-NL" sz="1200" spc="-1" strike="noStrike">
              <a:latin typeface="Times New Roman"/>
            </a:endParaRPr>
          </a:p>
        </p:txBody>
      </p:sp>
      <p:sp>
        <p:nvSpPr>
          <p:cNvPr id="43" name="PlaceHolder 3"/>
          <p:cNvSpPr>
            <a:spLocks noGrp="1"/>
          </p:cNvSpPr>
          <p:nvPr>
            <p:ph type="dt" idx="6"/>
          </p:nvPr>
        </p:nvSpPr>
        <p:spPr>
          <a:xfrm>
            <a:off x="504000" y="5165280"/>
            <a:ext cx="2346840" cy="389160"/>
          </a:xfrm>
          <a:prstGeom prst="rect">
            <a:avLst/>
          </a:prstGeom>
          <a:noFill/>
          <a:ln w="0">
            <a:noFill/>
          </a:ln>
        </p:spPr>
        <p:txBody>
          <a:bodyPr lIns="0" rIns="0" tIns="0" bIns="0" anchor="t">
            <a:noAutofit/>
          </a:bodyPr>
          <a:lstStyle>
            <a:lvl1pPr>
              <a:defRPr b="0" lang="nl-NL" sz="1400" spc="-1" strike="noStrike">
                <a:latin typeface="Times New Roman"/>
              </a:defRPr>
            </a:lvl1pPr>
          </a:lstStyle>
          <a:p>
            <a:r>
              <a:rPr b="0" lang="nl-NL" sz="1400" spc="-1" strike="noStrike">
                <a:latin typeface="Times New Roman"/>
              </a:rPr>
              <a:t>&lt;datum/tijd&gt;</a:t>
            </a:r>
            <a:endParaRPr b="0" lang="nl-NL" sz="1400" spc="-1" strike="noStrike">
              <a:latin typeface="Times New Roman"/>
            </a:endParaRPr>
          </a:p>
        </p:txBody>
      </p:sp>
      <p:sp>
        <p:nvSpPr>
          <p:cNvPr id="44"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r>
              <a:rPr b="0" lang="nl-NL" sz="4400" spc="-1" strike="noStrike">
                <a:latin typeface="Arial"/>
              </a:rPr>
              <a:t>Klik om de opmaak van de titeltekst te bewerken</a:t>
            </a:r>
            <a:endParaRPr b="0" lang="nl-NL" sz="4400" spc="-1" strike="noStrike">
              <a:latin typeface="Arial"/>
            </a:endParaRPr>
          </a:p>
        </p:txBody>
      </p:sp>
      <p:sp>
        <p:nvSpPr>
          <p:cNvPr id="45"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nl-NL" sz="3200" spc="-1" strike="noStrike">
                <a:latin typeface="Arial"/>
              </a:rPr>
              <a:t>Klik om de opmaak van de overzichtstekst te bewerken</a:t>
            </a:r>
            <a:endParaRPr b="0" lang="nl-NL" sz="3200" spc="-1" strike="noStrike">
              <a:latin typeface="Arial"/>
            </a:endParaRPr>
          </a:p>
          <a:p>
            <a:pPr lvl="1" marL="864000" indent="-324000">
              <a:spcBef>
                <a:spcPts val="1134"/>
              </a:spcBef>
              <a:buClr>
                <a:srgbClr val="000000"/>
              </a:buClr>
              <a:buSzPct val="75000"/>
              <a:buFont typeface="Symbol" charset="2"/>
              <a:buChar char=""/>
            </a:pPr>
            <a:r>
              <a:rPr b="0" lang="nl-NL" sz="2800" spc="-1" strike="noStrike">
                <a:latin typeface="Arial"/>
              </a:rPr>
              <a:t>Tweede overzichtsniveau</a:t>
            </a:r>
            <a:endParaRPr b="0" lang="nl-NL" sz="2800" spc="-1" strike="noStrike">
              <a:latin typeface="Arial"/>
            </a:endParaRPr>
          </a:p>
          <a:p>
            <a:pPr lvl="2" marL="1296000" indent="-288000">
              <a:spcBef>
                <a:spcPts val="850"/>
              </a:spcBef>
              <a:buClr>
                <a:srgbClr val="000000"/>
              </a:buClr>
              <a:buSzPct val="45000"/>
              <a:buFont typeface="Wingdings" charset="2"/>
              <a:buChar char=""/>
            </a:pPr>
            <a:r>
              <a:rPr b="0" lang="nl-NL" sz="2400" spc="-1" strike="noStrike">
                <a:latin typeface="Arial"/>
              </a:rPr>
              <a:t>Derde overzichtsniveau</a:t>
            </a:r>
            <a:endParaRPr b="0" lang="nl-NL" sz="2400" spc="-1" strike="noStrike">
              <a:latin typeface="Arial"/>
            </a:endParaRPr>
          </a:p>
          <a:p>
            <a:pPr lvl="3" marL="1728000" indent="-216000">
              <a:spcBef>
                <a:spcPts val="567"/>
              </a:spcBef>
              <a:buClr>
                <a:srgbClr val="000000"/>
              </a:buClr>
              <a:buSzPct val="75000"/>
              <a:buFont typeface="Symbol" charset="2"/>
              <a:buChar char=""/>
            </a:pPr>
            <a:r>
              <a:rPr b="0" lang="nl-NL" sz="2000" spc="-1" strike="noStrike">
                <a:latin typeface="Arial"/>
              </a:rPr>
              <a:t>Vierde overzichtsniveau</a:t>
            </a:r>
            <a:endParaRPr b="0" lang="nl-NL" sz="2000" spc="-1" strike="noStrike">
              <a:latin typeface="Arial"/>
            </a:endParaRPr>
          </a:p>
          <a:p>
            <a:pPr lvl="4" marL="2160000" indent="-216000">
              <a:spcBef>
                <a:spcPts val="283"/>
              </a:spcBef>
              <a:buClr>
                <a:srgbClr val="000000"/>
              </a:buClr>
              <a:buSzPct val="45000"/>
              <a:buFont typeface="Wingdings" charset="2"/>
              <a:buChar char=""/>
            </a:pPr>
            <a:r>
              <a:rPr b="0" lang="nl-NL" sz="2000" spc="-1" strike="noStrike">
                <a:latin typeface="Arial"/>
              </a:rPr>
              <a:t>Vijfde overzichtsniveau</a:t>
            </a:r>
            <a:endParaRPr b="0" lang="nl-NL" sz="2000" spc="-1" strike="noStrike">
              <a:latin typeface="Arial"/>
            </a:endParaRPr>
          </a:p>
          <a:p>
            <a:pPr lvl="5" marL="2592000" indent="-216000">
              <a:spcBef>
                <a:spcPts val="283"/>
              </a:spcBef>
              <a:buClr>
                <a:srgbClr val="000000"/>
              </a:buClr>
              <a:buSzPct val="45000"/>
              <a:buFont typeface="Wingdings" charset="2"/>
              <a:buChar char=""/>
            </a:pPr>
            <a:r>
              <a:rPr b="0" lang="nl-NL" sz="2000" spc="-1" strike="noStrike">
                <a:latin typeface="Arial"/>
              </a:rPr>
              <a:t>Zesde overzichtsniveau</a:t>
            </a:r>
            <a:endParaRPr b="0" lang="nl-NL" sz="2000" spc="-1" strike="noStrike">
              <a:latin typeface="Arial"/>
            </a:endParaRPr>
          </a:p>
          <a:p>
            <a:pPr lvl="6" marL="3024000" indent="-216000">
              <a:spcBef>
                <a:spcPts val="283"/>
              </a:spcBef>
              <a:buClr>
                <a:srgbClr val="000000"/>
              </a:buClr>
              <a:buSzPct val="45000"/>
              <a:buFont typeface="Wingdings" charset="2"/>
              <a:buChar char=""/>
            </a:pPr>
            <a:r>
              <a:rPr b="0" lang="nl-NL" sz="2000" spc="-1" strike="noStrike">
                <a:latin typeface="Arial"/>
              </a:rPr>
              <a:t>Zevende overzichtsniveau</a:t>
            </a:r>
            <a:endParaRPr b="0" lang="nl-N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hyperlink" Target="https://gainforum.org/" TargetMode="External"/><Relationship Id="rId3" Type="http://schemas.openxmlformats.org/officeDocument/2006/relationships/image" Target="../media/image33.png"/><Relationship Id="rId4"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hyperlink" Target="https://eudiwalletconsortium.org/" TargetMode="External"/><Relationship Id="rId5" Type="http://schemas.openxmlformats.org/officeDocument/2006/relationships/hyperlink" Target="https://eudiwalletconsortium.org/" TargetMode="External"/><Relationship Id="rId6"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2" name="" descr=""/>
          <p:cNvPicPr/>
          <p:nvPr/>
        </p:nvPicPr>
        <p:blipFill>
          <a:blip r:embed="rId1"/>
          <a:stretch/>
        </p:blipFill>
        <p:spPr>
          <a:xfrm>
            <a:off x="0" y="-900000"/>
            <a:ext cx="10259280" cy="6689160"/>
          </a:xfrm>
          <a:prstGeom prst="rect">
            <a:avLst/>
          </a:prstGeom>
          <a:ln w="0">
            <a:noFill/>
          </a:ln>
        </p:spPr>
      </p:pic>
      <p:grpSp>
        <p:nvGrpSpPr>
          <p:cNvPr id="83" name=""/>
          <p:cNvGrpSpPr/>
          <p:nvPr/>
        </p:nvGrpSpPr>
        <p:grpSpPr>
          <a:xfrm>
            <a:off x="4678200" y="3060000"/>
            <a:ext cx="4845240" cy="2391120"/>
            <a:chOff x="4678200" y="3060000"/>
            <a:chExt cx="4845240" cy="2391120"/>
          </a:xfrm>
        </p:grpSpPr>
        <p:sp>
          <p:nvSpPr>
            <p:cNvPr id="84" name=""/>
            <p:cNvSpPr/>
            <p:nvPr/>
          </p:nvSpPr>
          <p:spPr>
            <a:xfrm>
              <a:off x="4700880" y="4532760"/>
              <a:ext cx="4822560" cy="918360"/>
            </a:xfrm>
            <a:prstGeom prst="rect">
              <a:avLst/>
            </a:prstGeom>
            <a:solidFill>
              <a:srgbClr val="ffffff"/>
            </a:solidFill>
            <a:ln w="0">
              <a:noFill/>
            </a:ln>
          </p:spPr>
          <p:style>
            <a:lnRef idx="0"/>
            <a:fillRef idx="0"/>
            <a:effectRef idx="0"/>
            <a:fontRef idx="minor"/>
          </p:style>
          <p:txBody>
            <a:bodyPr lIns="90000" rIns="90000" tIns="45000" bIns="45000" anchor="t">
              <a:normAutofit fontScale="95000"/>
            </a:bodyPr>
            <a:p>
              <a:pPr>
                <a:lnSpc>
                  <a:spcPct val="150000"/>
                </a:lnSpc>
                <a:buNone/>
              </a:pPr>
              <a:r>
                <a:rPr b="0" lang="nl-NL" sz="1000" spc="-1" strike="noStrike">
                  <a:solidFill>
                    <a:srgbClr val="000000"/>
                  </a:solidFill>
                  <a:latin typeface="Arial"/>
                  <a:ea typeface="DejaVu Sans"/>
                </a:rPr>
                <a:t>ING Group / Rabobank International / Abnamro / European Investment Bank / </a:t>
              </a:r>
              <a:r>
                <a:rPr b="0" lang="en-US" sz="1000" spc="-1" strike="noStrike">
                  <a:solidFill>
                    <a:srgbClr val="000000"/>
                  </a:solidFill>
                  <a:latin typeface="Arial"/>
                  <a:ea typeface="DejaVu Sans"/>
                </a:rPr>
                <a:t> Dutch Blockchain Coalition / Idemia / Dutch Railways / Health-care / EUDI developer Armana / </a:t>
              </a:r>
              <a:r>
                <a:rPr b="0" lang="nl-NL" sz="1000" spc="-1" strike="noStrike">
                  <a:solidFill>
                    <a:srgbClr val="000000"/>
                  </a:solidFill>
                  <a:latin typeface="Arial"/>
                  <a:ea typeface="DejaVu Sans"/>
                </a:rPr>
                <a:t>Advisory board member ESSIF-Lab, ID-Next, SonicBee, Capitar Security</a:t>
              </a:r>
              <a:endParaRPr b="0" lang="nl-NL" sz="1000" spc="-1" strike="noStrike">
                <a:latin typeface="Arial"/>
              </a:endParaRPr>
            </a:p>
          </p:txBody>
        </p:sp>
        <p:grpSp>
          <p:nvGrpSpPr>
            <p:cNvPr id="85" name=""/>
            <p:cNvGrpSpPr/>
            <p:nvPr/>
          </p:nvGrpSpPr>
          <p:grpSpPr>
            <a:xfrm>
              <a:off x="4678200" y="3060000"/>
              <a:ext cx="4831920" cy="1608840"/>
              <a:chOff x="4678200" y="3060000"/>
              <a:chExt cx="4831920" cy="1608840"/>
            </a:xfrm>
          </p:grpSpPr>
          <p:grpSp>
            <p:nvGrpSpPr>
              <p:cNvPr id="86" name=""/>
              <p:cNvGrpSpPr/>
              <p:nvPr/>
            </p:nvGrpSpPr>
            <p:grpSpPr>
              <a:xfrm>
                <a:off x="4678200" y="3060000"/>
                <a:ext cx="4831920" cy="1608840"/>
                <a:chOff x="4678200" y="3060000"/>
                <a:chExt cx="4831920" cy="1608840"/>
              </a:xfrm>
            </p:grpSpPr>
            <p:sp>
              <p:nvSpPr>
                <p:cNvPr id="87" name=""/>
                <p:cNvSpPr/>
                <p:nvPr/>
              </p:nvSpPr>
              <p:spPr>
                <a:xfrm>
                  <a:off x="4679640" y="3060000"/>
                  <a:ext cx="4830480" cy="1485360"/>
                </a:xfrm>
                <a:prstGeom prst="rect">
                  <a:avLst/>
                </a:prstGeom>
                <a:solidFill>
                  <a:srgbClr val="ffffff"/>
                </a:solidFill>
                <a:ln w="0">
                  <a:noFill/>
                </a:ln>
              </p:spPr>
              <p:style>
                <a:lnRef idx="0"/>
                <a:fillRef idx="0"/>
                <a:effectRef idx="0"/>
                <a:fontRef idx="minor"/>
              </p:style>
            </p:sp>
            <p:pic>
              <p:nvPicPr>
                <p:cNvPr id="88" name="" descr=""/>
                <p:cNvPicPr/>
                <p:nvPr/>
              </p:nvPicPr>
              <p:blipFill>
                <a:blip r:embed="rId2"/>
                <a:stretch/>
              </p:blipFill>
              <p:spPr>
                <a:xfrm>
                  <a:off x="4787640" y="3060000"/>
                  <a:ext cx="1078560" cy="1023840"/>
                </a:xfrm>
                <a:prstGeom prst="rect">
                  <a:avLst/>
                </a:prstGeom>
                <a:ln w="0">
                  <a:noFill/>
                </a:ln>
              </p:spPr>
            </p:pic>
            <p:pic>
              <p:nvPicPr>
                <p:cNvPr id="89" name="" descr=""/>
                <p:cNvPicPr/>
                <p:nvPr/>
              </p:nvPicPr>
              <p:blipFill>
                <a:blip r:embed="rId3"/>
                <a:stretch/>
              </p:blipFill>
              <p:spPr>
                <a:xfrm>
                  <a:off x="8005320" y="3172680"/>
                  <a:ext cx="1420200" cy="754200"/>
                </a:xfrm>
                <a:prstGeom prst="rect">
                  <a:avLst/>
                </a:prstGeom>
                <a:ln w="0">
                  <a:noFill/>
                </a:ln>
              </p:spPr>
            </p:pic>
            <p:pic>
              <p:nvPicPr>
                <p:cNvPr id="90" name="" descr=""/>
                <p:cNvPicPr/>
                <p:nvPr/>
              </p:nvPicPr>
              <p:blipFill>
                <a:blip r:embed="rId4"/>
                <a:stretch/>
              </p:blipFill>
              <p:spPr>
                <a:xfrm>
                  <a:off x="5722920" y="3127680"/>
                  <a:ext cx="1150560" cy="726840"/>
                </a:xfrm>
                <a:prstGeom prst="rect">
                  <a:avLst/>
                </a:prstGeom>
                <a:ln w="0">
                  <a:noFill/>
                </a:ln>
              </p:spPr>
            </p:pic>
            <p:pic>
              <p:nvPicPr>
                <p:cNvPr id="91" name="" descr=""/>
                <p:cNvPicPr/>
                <p:nvPr/>
              </p:nvPicPr>
              <p:blipFill>
                <a:blip r:embed="rId5"/>
                <a:stretch/>
              </p:blipFill>
              <p:spPr>
                <a:xfrm>
                  <a:off x="6050520" y="3835440"/>
                  <a:ext cx="1480320" cy="299880"/>
                </a:xfrm>
                <a:prstGeom prst="rect">
                  <a:avLst/>
                </a:prstGeom>
                <a:ln w="0">
                  <a:noFill/>
                </a:ln>
              </p:spPr>
            </p:pic>
            <p:pic>
              <p:nvPicPr>
                <p:cNvPr id="92" name="" descr=""/>
                <p:cNvPicPr/>
                <p:nvPr/>
              </p:nvPicPr>
              <p:blipFill>
                <a:blip r:embed="rId6"/>
                <a:stretch/>
              </p:blipFill>
              <p:spPr>
                <a:xfrm>
                  <a:off x="6874920" y="3161880"/>
                  <a:ext cx="1295640" cy="469800"/>
                </a:xfrm>
                <a:prstGeom prst="rect">
                  <a:avLst/>
                </a:prstGeom>
                <a:ln w="0">
                  <a:noFill/>
                </a:ln>
              </p:spPr>
            </p:pic>
            <p:pic>
              <p:nvPicPr>
                <p:cNvPr id="93" name="" descr=""/>
                <p:cNvPicPr/>
                <p:nvPr/>
              </p:nvPicPr>
              <p:blipFill>
                <a:blip r:embed="rId7"/>
                <a:stretch/>
              </p:blipFill>
              <p:spPr>
                <a:xfrm>
                  <a:off x="8727840" y="3980160"/>
                  <a:ext cx="649800" cy="616680"/>
                </a:xfrm>
                <a:prstGeom prst="rect">
                  <a:avLst/>
                </a:prstGeom>
                <a:ln w="0">
                  <a:noFill/>
                </a:ln>
              </p:spPr>
            </p:pic>
            <p:pic>
              <p:nvPicPr>
                <p:cNvPr id="94" name="" descr=""/>
                <p:cNvPicPr/>
                <p:nvPr/>
              </p:nvPicPr>
              <p:blipFill>
                <a:blip r:embed="rId8"/>
                <a:stretch/>
              </p:blipFill>
              <p:spPr>
                <a:xfrm>
                  <a:off x="7901640" y="3954240"/>
                  <a:ext cx="752760" cy="714600"/>
                </a:xfrm>
                <a:prstGeom prst="rect">
                  <a:avLst/>
                </a:prstGeom>
                <a:ln w="0">
                  <a:noFill/>
                </a:ln>
              </p:spPr>
            </p:pic>
            <p:pic>
              <p:nvPicPr>
                <p:cNvPr id="95" name="" descr=""/>
                <p:cNvPicPr/>
                <p:nvPr/>
              </p:nvPicPr>
              <p:blipFill>
                <a:blip r:embed="rId9"/>
                <a:stretch/>
              </p:blipFill>
              <p:spPr>
                <a:xfrm>
                  <a:off x="4678200" y="3858120"/>
                  <a:ext cx="843480" cy="420480"/>
                </a:xfrm>
                <a:prstGeom prst="rect">
                  <a:avLst/>
                </a:prstGeom>
                <a:ln w="0">
                  <a:noFill/>
                </a:ln>
              </p:spPr>
            </p:pic>
            <p:pic>
              <p:nvPicPr>
                <p:cNvPr id="96" name="" descr=""/>
                <p:cNvPicPr/>
                <p:nvPr/>
              </p:nvPicPr>
              <p:blipFill>
                <a:blip r:embed="rId10"/>
                <a:stretch/>
              </p:blipFill>
              <p:spPr>
                <a:xfrm>
                  <a:off x="7337160" y="4021920"/>
                  <a:ext cx="594720" cy="493560"/>
                </a:xfrm>
                <a:prstGeom prst="rect">
                  <a:avLst/>
                </a:prstGeom>
                <a:ln w="0">
                  <a:noFill/>
                </a:ln>
              </p:spPr>
            </p:pic>
          </p:grpSp>
          <p:pic>
            <p:nvPicPr>
              <p:cNvPr id="97" name="" descr=""/>
              <p:cNvPicPr/>
              <p:nvPr/>
            </p:nvPicPr>
            <p:blipFill>
              <a:blip r:embed="rId11"/>
              <a:stretch/>
            </p:blipFill>
            <p:spPr>
              <a:xfrm>
                <a:off x="5891760" y="4212360"/>
                <a:ext cx="1126440" cy="404640"/>
              </a:xfrm>
              <a:prstGeom prst="rect">
                <a:avLst/>
              </a:prstGeom>
              <a:ln w="0">
                <a:noFill/>
              </a:ln>
            </p:spPr>
          </p:pic>
          <p:pic>
            <p:nvPicPr>
              <p:cNvPr id="98" name="" descr=""/>
              <p:cNvPicPr/>
              <p:nvPr/>
            </p:nvPicPr>
            <p:blipFill>
              <a:blip r:embed="rId12"/>
              <a:stretch/>
            </p:blipFill>
            <p:spPr>
              <a:xfrm>
                <a:off x="4699440" y="4286880"/>
                <a:ext cx="991440" cy="380520"/>
              </a:xfrm>
              <a:prstGeom prst="rect">
                <a:avLst/>
              </a:prstGeom>
              <a:ln w="0">
                <a:noFill/>
              </a:ln>
            </p:spPr>
          </p:pic>
        </p:grpSp>
      </p:grpSp>
      <p:sp>
        <p:nvSpPr>
          <p:cNvPr id="99" name=""/>
          <p:cNvSpPr/>
          <p:nvPr/>
        </p:nvSpPr>
        <p:spPr>
          <a:xfrm>
            <a:off x="549360" y="811080"/>
            <a:ext cx="9268560" cy="1575720"/>
          </a:xfrm>
          <a:prstGeom prst="rect">
            <a:avLst/>
          </a:prstGeom>
          <a:noFill/>
          <a:ln w="0">
            <a:noFill/>
          </a:ln>
        </p:spPr>
        <p:style>
          <a:lnRef idx="0"/>
          <a:fillRef idx="0"/>
          <a:effectRef idx="0"/>
          <a:fontRef idx="minor"/>
        </p:style>
        <p:txBody>
          <a:bodyPr lIns="90000" rIns="90000" tIns="45000" bIns="45000" anchor="t">
            <a:normAutofit/>
          </a:bodyPr>
          <a:p>
            <a:pPr>
              <a:lnSpc>
                <a:spcPct val="100000"/>
              </a:lnSpc>
              <a:buNone/>
            </a:pPr>
            <a:r>
              <a:rPr b="1" lang="nl-NL" sz="2100" spc="-1" strike="noStrike">
                <a:solidFill>
                  <a:srgbClr val="ffffff"/>
                </a:solidFill>
                <a:latin typeface="Arial"/>
                <a:ea typeface="DejaVu Sans"/>
              </a:rPr>
              <a:t>FOOD FOR THOUGHT FROM A FINANCIAL INDUSTRY PERSPECTIVE   </a:t>
            </a:r>
            <a:endParaRPr b="0" lang="nl-NL" sz="2100" spc="-1" strike="noStrike">
              <a:latin typeface="Arial"/>
            </a:endParaRPr>
          </a:p>
          <a:p>
            <a:pPr>
              <a:lnSpc>
                <a:spcPct val="100000"/>
              </a:lnSpc>
              <a:buNone/>
            </a:pPr>
            <a:r>
              <a:rPr b="1" lang="nl-NL" sz="2100" spc="-1" strike="noStrike">
                <a:solidFill>
                  <a:srgbClr val="ffffff"/>
                </a:solidFill>
                <a:latin typeface="Arial"/>
                <a:ea typeface="DejaVu Sans"/>
              </a:rPr>
              <a:t>on e-IDAS 2.0</a:t>
            </a:r>
            <a:endParaRPr b="0" lang="nl-NL" sz="2100" spc="-1" strike="noStrike">
              <a:latin typeface="Arial"/>
            </a:endParaRPr>
          </a:p>
          <a:p>
            <a:pPr>
              <a:lnSpc>
                <a:spcPct val="100000"/>
              </a:lnSpc>
              <a:buNone/>
            </a:pPr>
            <a:endParaRPr b="0" lang="nl-NL" sz="2100" spc="-1" strike="noStrike">
              <a:latin typeface="Arial"/>
            </a:endParaRPr>
          </a:p>
          <a:p>
            <a:pPr>
              <a:lnSpc>
                <a:spcPct val="100000"/>
              </a:lnSpc>
              <a:buNone/>
            </a:pPr>
            <a:r>
              <a:rPr b="1" lang="nl-NL" sz="2100" spc="-1" strike="noStrike">
                <a:solidFill>
                  <a:srgbClr val="ffffff"/>
                </a:solidFill>
                <a:latin typeface="Arial"/>
                <a:ea typeface="DejaVu Sans"/>
              </a:rPr>
              <a:t>IPEN – WARSAW 2022</a:t>
            </a:r>
            <a:endParaRPr b="0" lang="nl-NL" sz="2100" spc="-1" strike="noStrike">
              <a:latin typeface="Arial"/>
            </a:endParaRPr>
          </a:p>
        </p:txBody>
      </p:sp>
      <p:sp>
        <p:nvSpPr>
          <p:cNvPr id="100" name=""/>
          <p:cNvSpPr/>
          <p:nvPr/>
        </p:nvSpPr>
        <p:spPr>
          <a:xfrm>
            <a:off x="665640" y="1986840"/>
            <a:ext cx="2229120" cy="472680"/>
          </a:xfrm>
          <a:prstGeom prst="rect">
            <a:avLst/>
          </a:prstGeom>
          <a:noFill/>
          <a:ln w="0">
            <a:noFill/>
          </a:ln>
        </p:spPr>
        <p:style>
          <a:lnRef idx="0"/>
          <a:fillRef idx="0"/>
          <a:effectRef idx="0"/>
          <a:fontRef idx="minor"/>
        </p:style>
        <p:txBody>
          <a:bodyPr lIns="90000" rIns="90000" tIns="45000" bIns="45000" anchor="t">
            <a:normAutofit fontScale="93000"/>
          </a:bodyPr>
          <a:p>
            <a:pPr>
              <a:lnSpc>
                <a:spcPct val="150000"/>
              </a:lnSpc>
              <a:buNone/>
            </a:pPr>
            <a:r>
              <a:rPr b="1" lang="nl-NL" sz="1800" spc="-1" strike="noStrike">
                <a:solidFill>
                  <a:srgbClr val="ffffff"/>
                </a:solidFill>
                <a:latin typeface="Arial"/>
                <a:ea typeface="DejaVu Sans"/>
              </a:rPr>
              <a:t>Jacoba Sieders</a:t>
            </a:r>
            <a:endParaRPr b="0" lang="nl-NL"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30" name="" descr=""/>
          <p:cNvPicPr/>
          <p:nvPr/>
        </p:nvPicPr>
        <p:blipFill>
          <a:blip r:embed="rId1"/>
          <a:stretch/>
        </p:blipFill>
        <p:spPr>
          <a:xfrm>
            <a:off x="540000" y="2964960"/>
            <a:ext cx="4499280" cy="2023560"/>
          </a:xfrm>
          <a:prstGeom prst="rect">
            <a:avLst/>
          </a:prstGeom>
          <a:ln w="0">
            <a:noFill/>
          </a:ln>
        </p:spPr>
      </p:pic>
      <p:sp>
        <p:nvSpPr>
          <p:cNvPr id="131" name=""/>
          <p:cNvSpPr/>
          <p:nvPr/>
        </p:nvSpPr>
        <p:spPr>
          <a:xfrm>
            <a:off x="450000" y="360000"/>
            <a:ext cx="7828920" cy="197568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1" lang="nl-NL" sz="1500" spc="-1" strike="noStrike">
                <a:solidFill>
                  <a:srgbClr val="bf0041"/>
                </a:solidFill>
                <a:latin typeface="Arial"/>
                <a:ea typeface="DejaVu Sans"/>
              </a:rPr>
              <a:t>GLOBAL ASSURED IDENTITY NETWORK (GAIN)</a:t>
            </a:r>
            <a:endParaRPr b="0" lang="nl-NL" sz="1500" spc="-1" strike="noStrike">
              <a:latin typeface="Arial"/>
            </a:endParaRPr>
          </a:p>
          <a:p>
            <a:pPr>
              <a:lnSpc>
                <a:spcPct val="150000"/>
              </a:lnSpc>
              <a:buNone/>
            </a:pPr>
            <a:r>
              <a:rPr b="1" lang="nl-NL" sz="1500" spc="-1" strike="noStrike">
                <a:solidFill>
                  <a:srgbClr val="000000"/>
                </a:solidFill>
                <a:latin typeface="Arial"/>
                <a:ea typeface="DejaVu Sans"/>
              </a:rPr>
              <a:t>Financial industry “Solving the ID quest for the globe”</a:t>
            </a:r>
            <a:r>
              <a:rPr b="1" lang="nl-NL" sz="1500" spc="-1" strike="noStrike">
                <a:solidFill>
                  <a:srgbClr val="66090b"/>
                </a:solidFill>
                <a:latin typeface="Arial"/>
                <a:ea typeface="DejaVu Sans"/>
              </a:rPr>
              <a:t>  </a:t>
            </a:r>
            <a:endParaRPr b="0" lang="nl-NL" sz="1500" spc="-1" strike="noStrike">
              <a:latin typeface="Arial"/>
            </a:endParaRPr>
          </a:p>
          <a:p>
            <a:pPr marL="216000" indent="-216000" algn="just">
              <a:lnSpc>
                <a:spcPct val="150000"/>
              </a:lnSpc>
              <a:buClr>
                <a:srgbClr val="000000"/>
              </a:buClr>
              <a:buSzPct val="45000"/>
              <a:buFont typeface="Wingdings" charset="2"/>
              <a:buChar char=""/>
            </a:pPr>
            <a:r>
              <a:rPr b="0" lang="nl-NL" sz="1200" spc="-1" strike="noStrike">
                <a:solidFill>
                  <a:srgbClr val="000000"/>
                </a:solidFill>
                <a:latin typeface="Arial"/>
                <a:ea typeface="DejaVu Sans"/>
              </a:rPr>
              <a:t>150 seasoned dedicated ID experts best capabilities driven by idealism</a:t>
            </a:r>
            <a:endParaRPr b="0" lang="nl-NL" sz="1200" spc="-1" strike="noStrike">
              <a:latin typeface="Arial"/>
            </a:endParaRPr>
          </a:p>
          <a:p>
            <a:pPr marL="216000" indent="-216000" algn="just">
              <a:lnSpc>
                <a:spcPct val="150000"/>
              </a:lnSpc>
              <a:buClr>
                <a:srgbClr val="000000"/>
              </a:buClr>
              <a:buSzPct val="45000"/>
              <a:buFont typeface="Wingdings" charset="2"/>
              <a:buChar char=""/>
            </a:pPr>
            <a:r>
              <a:rPr b="0" lang="nl-NL" sz="1200" spc="-1" strike="noStrike">
                <a:solidFill>
                  <a:srgbClr val="000000"/>
                </a:solidFill>
                <a:latin typeface="Arial"/>
                <a:ea typeface="DejaVu Sans"/>
              </a:rPr>
              <a:t>Driven by parties with decennia of practical experience, large footprints</a:t>
            </a:r>
            <a:endParaRPr b="0" lang="nl-NL" sz="1200" spc="-1" strike="noStrike">
              <a:latin typeface="Arial"/>
            </a:endParaRPr>
          </a:p>
          <a:p>
            <a:pPr marL="216000" indent="-216000" algn="just">
              <a:lnSpc>
                <a:spcPct val="150000"/>
              </a:lnSpc>
              <a:buClr>
                <a:srgbClr val="000000"/>
              </a:buClr>
              <a:buSzPct val="45000"/>
              <a:buFont typeface="Wingdings" charset="2"/>
              <a:buChar char=""/>
            </a:pPr>
            <a:r>
              <a:rPr b="0" lang="nl-NL" sz="1200" spc="-1" strike="noStrike">
                <a:solidFill>
                  <a:srgbClr val="000000"/>
                </a:solidFill>
                <a:latin typeface="Arial"/>
                <a:ea typeface="DejaVu Sans"/>
              </a:rPr>
              <a:t>Some participants: </a:t>
            </a:r>
            <a:r>
              <a:rPr b="1" lang="nl-NL" sz="1200" spc="-1" strike="noStrike">
                <a:solidFill>
                  <a:srgbClr val="bf0041"/>
                </a:solidFill>
                <a:latin typeface="Arial"/>
                <a:ea typeface="DejaVu Sans"/>
              </a:rPr>
              <a:t>FFI,</a:t>
            </a:r>
            <a:r>
              <a:rPr b="0" lang="nl-NL" sz="1200" spc="-1" strike="noStrike">
                <a:solidFill>
                  <a:srgbClr val="bf0041"/>
                </a:solidFill>
                <a:latin typeface="Arial"/>
                <a:ea typeface="DejaVu Sans"/>
              </a:rPr>
              <a:t> </a:t>
            </a:r>
            <a:r>
              <a:rPr b="1" lang="nl-NL" sz="1200" spc="-1" strike="noStrike">
                <a:solidFill>
                  <a:srgbClr val="bf0041"/>
                </a:solidFill>
                <a:latin typeface="Arial"/>
                <a:ea typeface="DejaVu Sans"/>
              </a:rPr>
              <a:t>GLEIF,</a:t>
            </a:r>
            <a:r>
              <a:rPr b="0" lang="nl-NL" sz="1200" spc="-1" strike="noStrike">
                <a:solidFill>
                  <a:srgbClr val="bf0041"/>
                </a:solidFill>
                <a:latin typeface="Arial"/>
                <a:ea typeface="DejaVu Sans"/>
              </a:rPr>
              <a:t> </a:t>
            </a:r>
            <a:r>
              <a:rPr b="1" lang="nl-NL" sz="1200" spc="-1" strike="noStrike">
                <a:solidFill>
                  <a:srgbClr val="bf0041"/>
                </a:solidFill>
                <a:latin typeface="Arial"/>
                <a:ea typeface="DejaVu Sans"/>
              </a:rPr>
              <a:t>Cloud Signature Consortium</a:t>
            </a:r>
            <a:r>
              <a:rPr b="0" lang="nl-NL" sz="1200" spc="-1" strike="noStrike">
                <a:solidFill>
                  <a:srgbClr val="bf0041"/>
                </a:solidFill>
                <a:latin typeface="Arial"/>
                <a:ea typeface="DejaVu Sans"/>
              </a:rPr>
              <a:t>, </a:t>
            </a:r>
            <a:r>
              <a:rPr b="1" lang="nl-NL" sz="1200" spc="-1" strike="noStrike">
                <a:solidFill>
                  <a:srgbClr val="bf0041"/>
                </a:solidFill>
                <a:latin typeface="Arial"/>
                <a:ea typeface="DejaVu Sans"/>
              </a:rPr>
              <a:t>Open ID, The Open Identity Exchange</a:t>
            </a:r>
            <a:endParaRPr b="0" lang="nl-NL" sz="1200" spc="-1" strike="noStrike">
              <a:latin typeface="Arial"/>
            </a:endParaRPr>
          </a:p>
          <a:p>
            <a:pPr marL="216000" indent="-216000" algn="just">
              <a:lnSpc>
                <a:spcPct val="150000"/>
              </a:lnSpc>
              <a:buClr>
                <a:srgbClr val="000000"/>
              </a:buClr>
              <a:buSzPct val="45000"/>
              <a:buFont typeface="Wingdings" charset="2"/>
              <a:buChar char=""/>
            </a:pPr>
            <a:r>
              <a:rPr b="0" lang="nl-NL" sz="1200" spc="-1" strike="noStrike">
                <a:solidFill>
                  <a:srgbClr val="000000"/>
                </a:solidFill>
                <a:latin typeface="Arial"/>
                <a:ea typeface="DejaVu Sans"/>
              </a:rPr>
              <a:t>Large national ecosystems connecting: </a:t>
            </a:r>
            <a:r>
              <a:rPr b="1" lang="nl-NL" sz="1200" spc="-1" strike="noStrike">
                <a:solidFill>
                  <a:srgbClr val="bf0041"/>
                </a:solidFill>
                <a:latin typeface="Arial"/>
                <a:ea typeface="DejaVu Sans"/>
              </a:rPr>
              <a:t>Aadhar, Canada, Australia,..</a:t>
            </a:r>
            <a:r>
              <a:rPr b="0" lang="nl-NL" sz="1200" spc="-1" strike="noStrike">
                <a:solidFill>
                  <a:srgbClr val="bf0041"/>
                </a:solidFill>
                <a:latin typeface="Arial"/>
                <a:ea typeface="DejaVu Sans"/>
              </a:rPr>
              <a:t> </a:t>
            </a:r>
            <a:endParaRPr b="0" lang="nl-NL" sz="1200" spc="-1" strike="noStrike">
              <a:latin typeface="Arial"/>
            </a:endParaRPr>
          </a:p>
          <a:p>
            <a:pPr marL="216000" indent="-216000" algn="just">
              <a:lnSpc>
                <a:spcPct val="150000"/>
              </a:lnSpc>
              <a:buClr>
                <a:srgbClr val="000000"/>
              </a:buClr>
              <a:buSzPct val="45000"/>
              <a:buFont typeface="Wingdings" charset="2"/>
              <a:buChar char=""/>
            </a:pPr>
            <a:r>
              <a:rPr b="0" lang="nl-NL" sz="1200" spc="-1" strike="noStrike">
                <a:solidFill>
                  <a:srgbClr val="000000"/>
                </a:solidFill>
                <a:latin typeface="Arial"/>
                <a:ea typeface="DejaVu Sans"/>
              </a:rPr>
              <a:t>Vendors becoming actively involved: </a:t>
            </a:r>
            <a:r>
              <a:rPr b="1" lang="nl-NL" sz="1200" spc="-1" strike="noStrike">
                <a:solidFill>
                  <a:srgbClr val="bf0041"/>
                </a:solidFill>
                <a:latin typeface="Arial"/>
                <a:ea typeface="DejaVu Sans"/>
              </a:rPr>
              <a:t>PING, Microsoft, Avast/Evernym</a:t>
            </a:r>
            <a:r>
              <a:rPr b="0" lang="nl-NL" sz="1200" spc="-1" strike="noStrike">
                <a:solidFill>
                  <a:srgbClr val="bf0041"/>
                </a:solidFill>
                <a:latin typeface="Arial"/>
                <a:ea typeface="DejaVu Sans"/>
              </a:rPr>
              <a:t>…</a:t>
            </a:r>
            <a:endParaRPr b="0" lang="nl-NL" sz="1200" spc="-1" strike="noStrike">
              <a:latin typeface="Arial"/>
            </a:endParaRPr>
          </a:p>
          <a:p>
            <a:pPr marL="216000" indent="-216000" algn="just">
              <a:lnSpc>
                <a:spcPct val="150000"/>
              </a:lnSpc>
              <a:buClr>
                <a:srgbClr val="000000"/>
              </a:buClr>
              <a:buSzPct val="45000"/>
              <a:buFont typeface="Wingdings" charset="2"/>
              <a:buChar char=""/>
            </a:pPr>
            <a:r>
              <a:rPr b="0" lang="nl-NL" sz="1200" spc="-1" strike="noStrike">
                <a:solidFill>
                  <a:srgbClr val="000000"/>
                </a:solidFill>
                <a:latin typeface="Arial"/>
                <a:ea typeface="DejaVu Sans"/>
              </a:rPr>
              <a:t>Involvement EU</a:t>
            </a:r>
            <a:r>
              <a:rPr b="1" lang="nl-NL" sz="1200" spc="-1" strike="noStrike">
                <a:solidFill>
                  <a:srgbClr val="000000"/>
                </a:solidFill>
                <a:latin typeface="Arial"/>
                <a:ea typeface="DejaVu Sans"/>
              </a:rPr>
              <a:t>?</a:t>
            </a:r>
            <a:r>
              <a:rPr b="1" lang="nl-NL" sz="1200" spc="-1" strike="noStrike">
                <a:solidFill>
                  <a:srgbClr val="0f0489"/>
                </a:solidFill>
                <a:latin typeface="Arial"/>
                <a:ea typeface="DejaVu Sans"/>
              </a:rPr>
              <a:t> </a:t>
            </a:r>
            <a:endParaRPr b="0" lang="nl-NL" sz="1200" spc="-1" strike="noStrike">
              <a:latin typeface="Arial"/>
            </a:endParaRPr>
          </a:p>
        </p:txBody>
      </p:sp>
      <p:sp>
        <p:nvSpPr>
          <p:cNvPr id="132" name=""/>
          <p:cNvSpPr/>
          <p:nvPr/>
        </p:nvSpPr>
        <p:spPr>
          <a:xfrm>
            <a:off x="540000" y="4644000"/>
            <a:ext cx="3346560" cy="46656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1" lang="nl-NL" sz="1200" spc="-1" strike="noStrike">
                <a:solidFill>
                  <a:srgbClr val="000000"/>
                </a:solidFill>
                <a:latin typeface="Arial"/>
                <a:ea typeface="DejaVu Sans"/>
              </a:rPr>
              <a:t>Source: GAIN whitepaper, 2021</a:t>
            </a:r>
            <a:endParaRPr b="0" lang="nl-NL" sz="1200" spc="-1" strike="noStrike">
              <a:latin typeface="Arial"/>
            </a:endParaRPr>
          </a:p>
          <a:p>
            <a:pPr>
              <a:lnSpc>
                <a:spcPct val="100000"/>
              </a:lnSpc>
              <a:buNone/>
            </a:pPr>
            <a:r>
              <a:rPr b="1" lang="nl-NL" sz="1200" spc="-1" strike="noStrike" u="sng">
                <a:solidFill>
                  <a:srgbClr val="0000ff"/>
                </a:solidFill>
                <a:uFillTx/>
                <a:latin typeface="Arial"/>
                <a:ea typeface="DejaVu Sans"/>
                <a:hlinkClick r:id="rId2"/>
              </a:rPr>
              <a:t>https://gainforum.org/</a:t>
            </a:r>
            <a:endParaRPr b="0" lang="nl-NL" sz="1200" spc="-1" strike="noStrike">
              <a:latin typeface="Arial"/>
            </a:endParaRPr>
          </a:p>
          <a:p>
            <a:pPr>
              <a:lnSpc>
                <a:spcPct val="100000"/>
              </a:lnSpc>
              <a:buNone/>
            </a:pPr>
            <a:endParaRPr b="0" lang="nl-NL" sz="1200" spc="-1" strike="noStrike">
              <a:latin typeface="Arial"/>
            </a:endParaRPr>
          </a:p>
        </p:txBody>
      </p:sp>
      <p:pic>
        <p:nvPicPr>
          <p:cNvPr id="133" name="" descr=""/>
          <p:cNvPicPr/>
          <p:nvPr/>
        </p:nvPicPr>
        <p:blipFill>
          <a:blip r:embed="rId3"/>
          <a:stretch/>
        </p:blipFill>
        <p:spPr>
          <a:xfrm>
            <a:off x="8626320" y="274320"/>
            <a:ext cx="1092600" cy="62460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4" name=""/>
          <p:cNvSpPr/>
          <p:nvPr/>
        </p:nvSpPr>
        <p:spPr>
          <a:xfrm>
            <a:off x="4752000" y="4608000"/>
            <a:ext cx="2698560" cy="718560"/>
          </a:xfrm>
          <a:prstGeom prst="rect">
            <a:avLst/>
          </a:prstGeom>
          <a:noFill/>
          <a:ln w="0">
            <a:noFill/>
          </a:ln>
        </p:spPr>
        <p:style>
          <a:lnRef idx="0"/>
          <a:fillRef idx="0"/>
          <a:effectRef idx="0"/>
          <a:fontRef idx="minor"/>
        </p:style>
        <p:txBody>
          <a:bodyPr lIns="90000" rIns="90000" tIns="45000" bIns="45000" anchor="t">
            <a:normAutofit fontScale="69000"/>
          </a:bodyPr>
          <a:p>
            <a:pPr>
              <a:lnSpc>
                <a:spcPct val="150000"/>
              </a:lnSpc>
              <a:buNone/>
            </a:pPr>
            <a:r>
              <a:rPr b="1" lang="nl-NL" sz="1500" spc="-1" strike="noStrike">
                <a:solidFill>
                  <a:srgbClr val="000000"/>
                </a:solidFill>
                <a:latin typeface="Arial"/>
                <a:ea typeface="DejaVu Sans"/>
              </a:rPr>
              <a:t>Indicative: a snapshot state of play NL  </a:t>
            </a:r>
            <a:endParaRPr b="0" lang="nl-NL" sz="1500" spc="-1" strike="noStrike">
              <a:latin typeface="Arial"/>
            </a:endParaRPr>
          </a:p>
          <a:p>
            <a:pPr>
              <a:lnSpc>
                <a:spcPct val="150000"/>
              </a:lnSpc>
              <a:buNone/>
            </a:pPr>
            <a:r>
              <a:rPr b="1" lang="nl-NL" sz="1500" spc="-1" strike="noStrike">
                <a:solidFill>
                  <a:srgbClr val="000000"/>
                </a:solidFill>
                <a:latin typeface="Arial"/>
                <a:ea typeface="DejaVu Sans"/>
              </a:rPr>
              <a:t>Source: Innopay, 2021</a:t>
            </a:r>
            <a:endParaRPr b="0" lang="nl-NL" sz="1500" spc="-1" strike="noStrike">
              <a:latin typeface="Arial"/>
            </a:endParaRPr>
          </a:p>
        </p:txBody>
      </p:sp>
      <p:pic>
        <p:nvPicPr>
          <p:cNvPr id="135" name="" descr=""/>
          <p:cNvPicPr/>
          <p:nvPr/>
        </p:nvPicPr>
        <p:blipFill>
          <a:blip r:embed="rId1"/>
          <a:stretch/>
        </p:blipFill>
        <p:spPr>
          <a:xfrm>
            <a:off x="8626320" y="274320"/>
            <a:ext cx="1092600" cy="624600"/>
          </a:xfrm>
          <a:prstGeom prst="rect">
            <a:avLst/>
          </a:prstGeom>
          <a:ln w="0">
            <a:noFill/>
          </a:ln>
        </p:spPr>
      </p:pic>
      <p:pic>
        <p:nvPicPr>
          <p:cNvPr id="136" name="" descr=""/>
          <p:cNvPicPr/>
          <p:nvPr/>
        </p:nvPicPr>
        <p:blipFill>
          <a:blip r:embed="rId2"/>
          <a:stretch/>
        </p:blipFill>
        <p:spPr>
          <a:xfrm>
            <a:off x="-101520" y="-26640"/>
            <a:ext cx="10267920" cy="68418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7" name=""/>
          <p:cNvSpPr/>
          <p:nvPr/>
        </p:nvSpPr>
        <p:spPr>
          <a:xfrm>
            <a:off x="333000" y="115920"/>
            <a:ext cx="9749880" cy="359856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1" lang="nl-NL" sz="1500" spc="-1" strike="noStrike">
                <a:solidFill>
                  <a:srgbClr val="000000"/>
                </a:solidFill>
                <a:latin typeface="Arial"/>
                <a:ea typeface="DejaVu Sans"/>
              </a:rPr>
              <a:t>10 DISCUSSION TOPICS     </a:t>
            </a:r>
            <a:endParaRPr b="0" lang="nl-NL" sz="1500" spc="-1" strike="noStrike">
              <a:latin typeface="Arial"/>
            </a:endParaRPr>
          </a:p>
          <a:p>
            <a:pPr>
              <a:lnSpc>
                <a:spcPct val="150000"/>
              </a:lnSpc>
              <a:buNone/>
            </a:pPr>
            <a:endParaRPr b="0" lang="nl-NL" sz="1300" spc="-1" strike="noStrike">
              <a:latin typeface="Arial"/>
            </a:endParaRPr>
          </a:p>
          <a:p>
            <a:pPr marL="216000" indent="-216000">
              <a:lnSpc>
                <a:spcPct val="150000"/>
              </a:lnSpc>
              <a:buClr>
                <a:srgbClr val="000000"/>
              </a:buClr>
              <a:buFont typeface="StarSymbol"/>
              <a:buAutoNum type="arabicParenR"/>
            </a:pPr>
            <a:r>
              <a:rPr b="1" lang="nl-NL" sz="1300" spc="-1" strike="noStrike">
                <a:solidFill>
                  <a:srgbClr val="000000"/>
                </a:solidFill>
                <a:latin typeface="Arial"/>
                <a:ea typeface="DejaVu Sans"/>
              </a:rPr>
              <a:t>Great privacy and user-centricity intentions – But we are already bound to adhere to GDPR</a:t>
            </a:r>
            <a:br>
              <a:rPr sz="1300"/>
            </a:br>
            <a:r>
              <a:rPr b="1" lang="nl-NL" sz="1300" spc="-1" strike="noStrike">
                <a:solidFill>
                  <a:srgbClr val="000000"/>
                </a:solidFill>
                <a:latin typeface="Arial"/>
                <a:ea typeface="DejaVu Sans"/>
              </a:rPr>
              <a:t>Do we need to prescribe the ID model to be used? </a:t>
            </a:r>
            <a:endParaRPr b="0" lang="nl-NL" sz="1300" spc="-1" strike="noStrike">
              <a:latin typeface="Arial"/>
            </a:endParaRPr>
          </a:p>
          <a:p>
            <a:pPr marL="216000" indent="-216000">
              <a:lnSpc>
                <a:spcPct val="150000"/>
              </a:lnSpc>
              <a:buClr>
                <a:srgbClr val="000000"/>
              </a:buClr>
              <a:buFont typeface="StarSymbol"/>
              <a:buAutoNum type="arabicParenR"/>
            </a:pPr>
            <a:r>
              <a:rPr b="1" lang="nl-NL" sz="1300" spc="-1" strike="noStrike">
                <a:solidFill>
                  <a:srgbClr val="000000"/>
                </a:solidFill>
                <a:latin typeface="Arial"/>
                <a:ea typeface="DejaVu Sans"/>
              </a:rPr>
              <a:t>Will privacy- and user-centricity enhancements really boast adoption by users?</a:t>
            </a:r>
            <a:endParaRPr b="0" lang="nl-NL" sz="1300" spc="-1" strike="noStrike">
              <a:latin typeface="Arial"/>
            </a:endParaRPr>
          </a:p>
          <a:p>
            <a:pPr marL="216000" indent="-216000">
              <a:lnSpc>
                <a:spcPct val="150000"/>
              </a:lnSpc>
              <a:buClr>
                <a:srgbClr val="000000"/>
              </a:buClr>
              <a:buFont typeface="StarSymbol"/>
              <a:buAutoNum type="arabicParenR"/>
            </a:pPr>
            <a:r>
              <a:rPr b="1" lang="nl-NL" sz="1300" spc="-1" strike="noStrike">
                <a:solidFill>
                  <a:srgbClr val="000000"/>
                </a:solidFill>
                <a:latin typeface="Arial"/>
                <a:ea typeface="DejaVu Sans"/>
              </a:rPr>
              <a:t>Since 2011 we had STORK, STORK2, in 2020 e-SSIF-lab, 2018 e-IDAS 1. What difference will e-IDAS 2 make?</a:t>
            </a:r>
            <a:endParaRPr b="0" lang="nl-NL" sz="1300" spc="-1" strike="noStrike">
              <a:latin typeface="Arial"/>
            </a:endParaRPr>
          </a:p>
          <a:p>
            <a:pPr marL="216000" indent="-216000">
              <a:lnSpc>
                <a:spcPct val="150000"/>
              </a:lnSpc>
              <a:buClr>
                <a:srgbClr val="000000"/>
              </a:buClr>
              <a:buFont typeface="StarSymbol"/>
              <a:buAutoNum type="arabicParenR"/>
            </a:pPr>
            <a:r>
              <a:rPr b="1" lang="nl-NL" sz="1300" spc="-1" strike="noStrike">
                <a:solidFill>
                  <a:srgbClr val="000000"/>
                </a:solidFill>
                <a:latin typeface="Arial"/>
                <a:ea typeface="DejaVu Sans"/>
              </a:rPr>
              <a:t>Should an EUDI Wallet button for SCA-bound online services really be mandatory (Article 12)? </a:t>
            </a:r>
            <a:endParaRPr b="0" lang="nl-NL" sz="1300" spc="-1" strike="noStrike">
              <a:latin typeface="Arial"/>
            </a:endParaRPr>
          </a:p>
          <a:p>
            <a:pPr marL="216000" indent="-216000">
              <a:lnSpc>
                <a:spcPct val="150000"/>
              </a:lnSpc>
              <a:buClr>
                <a:srgbClr val="000000"/>
              </a:buClr>
              <a:buFont typeface="StarSymbol"/>
              <a:buAutoNum type="arabicParenR"/>
            </a:pPr>
            <a:r>
              <a:rPr b="1" lang="nl-NL" sz="1300" spc="-1" strike="noStrike">
                <a:solidFill>
                  <a:srgbClr val="000000"/>
                </a:solidFill>
                <a:latin typeface="Arial"/>
                <a:ea typeface="DejaVu Sans"/>
              </a:rPr>
              <a:t>Time-, cost-  and resource pressure are significant. Players in the field are not even beginning to be aware of the proposal let alone the impact. Will organisations be prepared to take their role in the game and bear the negative impact?</a:t>
            </a:r>
            <a:endParaRPr b="0" lang="nl-NL" sz="1300" spc="-1" strike="noStrike">
              <a:latin typeface="Arial"/>
            </a:endParaRPr>
          </a:p>
          <a:p>
            <a:pPr marL="216000" indent="-216000">
              <a:lnSpc>
                <a:spcPct val="150000"/>
              </a:lnSpc>
              <a:buClr>
                <a:srgbClr val="000000"/>
              </a:buClr>
              <a:buFont typeface="StarSymbol"/>
              <a:buAutoNum type="arabicParenR"/>
            </a:pPr>
            <a:r>
              <a:rPr b="1" lang="nl-NL" sz="1300" spc="-1" strike="noStrike">
                <a:solidFill>
                  <a:srgbClr val="000000"/>
                </a:solidFill>
                <a:latin typeface="Arial"/>
                <a:ea typeface="DejaVu Sans"/>
              </a:rPr>
              <a:t>Is a decentralised ID model really necessary to balance privacy, security, and usability?</a:t>
            </a:r>
            <a:endParaRPr b="0" lang="nl-NL" sz="1300" spc="-1" strike="noStrike">
              <a:latin typeface="Arial"/>
            </a:endParaRPr>
          </a:p>
          <a:p>
            <a:pPr marL="216000" indent="-216000">
              <a:lnSpc>
                <a:spcPct val="150000"/>
              </a:lnSpc>
              <a:buClr>
                <a:srgbClr val="000000"/>
              </a:buClr>
              <a:buFont typeface="StarSymbol"/>
              <a:buAutoNum type="arabicParenR"/>
            </a:pPr>
            <a:r>
              <a:rPr b="1" lang="nl-NL" sz="1300" spc="-1" strike="noStrike">
                <a:solidFill>
                  <a:srgbClr val="000000"/>
                </a:solidFill>
                <a:latin typeface="Arial"/>
                <a:ea typeface="DejaVu Sans"/>
              </a:rPr>
              <a:t>Open source or not?</a:t>
            </a:r>
            <a:endParaRPr b="0" lang="nl-NL" sz="1300" spc="-1" strike="noStrike">
              <a:latin typeface="Arial"/>
            </a:endParaRPr>
          </a:p>
          <a:p>
            <a:pPr marL="216000" indent="-216000">
              <a:lnSpc>
                <a:spcPct val="150000"/>
              </a:lnSpc>
              <a:buClr>
                <a:srgbClr val="000000"/>
              </a:buClr>
              <a:buFont typeface="StarSymbol"/>
              <a:buAutoNum type="arabicParenR"/>
            </a:pPr>
            <a:r>
              <a:rPr b="1" lang="nl-NL" sz="1300" spc="-1" strike="noStrike">
                <a:solidFill>
                  <a:srgbClr val="000000"/>
                </a:solidFill>
                <a:latin typeface="Arial"/>
                <a:ea typeface="DejaVu Sans"/>
              </a:rPr>
              <a:t>Distributed Ledger infrastructure or not?</a:t>
            </a:r>
            <a:endParaRPr b="0" lang="nl-NL" sz="1300" spc="-1" strike="noStrike">
              <a:latin typeface="Arial"/>
            </a:endParaRPr>
          </a:p>
          <a:p>
            <a:pPr marL="216000" indent="-216000">
              <a:lnSpc>
                <a:spcPct val="150000"/>
              </a:lnSpc>
              <a:buClr>
                <a:srgbClr val="000000"/>
              </a:buClr>
              <a:buFont typeface="StarSymbol"/>
              <a:buAutoNum type="arabicParenR"/>
            </a:pPr>
            <a:r>
              <a:rPr b="1" lang="nl-NL" sz="1300" spc="-1" strike="noStrike">
                <a:solidFill>
                  <a:srgbClr val="000000"/>
                </a:solidFill>
                <a:latin typeface="Arial"/>
                <a:ea typeface="DejaVu Sans"/>
              </a:rPr>
              <a:t>Fear of user nightmares based on complexity of support flow, number of parties involved</a:t>
            </a:r>
            <a:endParaRPr b="0" lang="nl-NL" sz="1300" spc="-1" strike="noStrike">
              <a:latin typeface="Arial"/>
            </a:endParaRPr>
          </a:p>
          <a:p>
            <a:pPr marL="216000" indent="-216000">
              <a:lnSpc>
                <a:spcPct val="150000"/>
              </a:lnSpc>
              <a:buClr>
                <a:srgbClr val="000000"/>
              </a:buClr>
              <a:buFont typeface="StarSymbol"/>
              <a:buAutoNum type="arabicParenR"/>
            </a:pPr>
            <a:r>
              <a:rPr b="1" lang="nl-NL" sz="1300" spc="-1" strike="noStrike">
                <a:solidFill>
                  <a:srgbClr val="000000"/>
                </a:solidFill>
                <a:latin typeface="Arial"/>
                <a:ea typeface="DejaVu Sans"/>
              </a:rPr>
              <a:t> </a:t>
            </a:r>
            <a:r>
              <a:rPr b="1" lang="nl-NL" sz="1300" spc="-1" strike="noStrike">
                <a:solidFill>
                  <a:srgbClr val="000000"/>
                </a:solidFill>
                <a:latin typeface="Arial"/>
                <a:ea typeface="DejaVu Sans"/>
              </a:rPr>
              <a:t>Private large tech providers can move fast, smaller but ‘better’ parties may lose due to size and massiveness of the current tender requirements and consortium dynamics. How to balance this? </a:t>
            </a:r>
            <a:endParaRPr b="0" lang="nl-NL" sz="1300" spc="-1" strike="noStrike">
              <a:latin typeface="Arial"/>
            </a:endParaRPr>
          </a:p>
          <a:p>
            <a:pPr>
              <a:lnSpc>
                <a:spcPct val="150000"/>
              </a:lnSpc>
              <a:buNone/>
            </a:pPr>
            <a:endParaRPr b="0" lang="nl-NL" sz="1600" spc="-1" strike="noStrike">
              <a:latin typeface="Arial"/>
            </a:endParaRPr>
          </a:p>
        </p:txBody>
      </p:sp>
      <p:pic>
        <p:nvPicPr>
          <p:cNvPr id="138" name="" descr=""/>
          <p:cNvPicPr/>
          <p:nvPr/>
        </p:nvPicPr>
        <p:blipFill>
          <a:blip r:embed="rId1"/>
          <a:stretch/>
        </p:blipFill>
        <p:spPr>
          <a:xfrm>
            <a:off x="8626320" y="274320"/>
            <a:ext cx="1092600" cy="6246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1" name="" descr=""/>
          <p:cNvPicPr/>
          <p:nvPr/>
        </p:nvPicPr>
        <p:blipFill>
          <a:blip r:embed="rId1"/>
          <a:srcRect l="0" t="15153" r="0" b="6545"/>
          <a:stretch/>
        </p:blipFill>
        <p:spPr>
          <a:xfrm>
            <a:off x="-51840" y="-36000"/>
            <a:ext cx="10262880" cy="602496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solidFill>
          <a:srgbClr val="ffffff"/>
        </a:solidFill>
      </p:bgPr>
    </p:bg>
    <p:spTree>
      <p:nvGrpSpPr>
        <p:cNvPr id="1" name=""/>
        <p:cNvGrpSpPr/>
        <p:nvPr/>
      </p:nvGrpSpPr>
      <p:grpSpPr>
        <a:xfrm>
          <a:off x="0" y="0"/>
          <a:ext cx="0" cy="0"/>
          <a:chOff x="0" y="0"/>
          <a:chExt cx="0" cy="0"/>
        </a:xfrm>
      </p:grpSpPr>
      <p:sp>
        <p:nvSpPr>
          <p:cNvPr id="102" name=""/>
          <p:cNvSpPr/>
          <p:nvPr/>
        </p:nvSpPr>
        <p:spPr>
          <a:xfrm>
            <a:off x="468000" y="288000"/>
            <a:ext cx="9701280" cy="495972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1" lang="nl-NL" sz="1500" spc="-1" strike="noStrike">
                <a:solidFill>
                  <a:srgbClr val="000000"/>
                </a:solidFill>
                <a:latin typeface="Arial"/>
                <a:ea typeface="DejaVu Sans"/>
              </a:rPr>
              <a:t>1 – SOME PRACTICAL CHALLENGES</a:t>
            </a:r>
            <a:endParaRPr b="0" lang="nl-NL" sz="1500" spc="-1" strike="noStrike">
              <a:latin typeface="Arial"/>
            </a:endParaRPr>
          </a:p>
          <a:p>
            <a:pPr>
              <a:lnSpc>
                <a:spcPct val="150000"/>
              </a:lnSpc>
              <a:buNone/>
            </a:pPr>
            <a:endParaRPr b="0" lang="nl-NL" sz="1300" spc="-1" strike="noStrike">
              <a:latin typeface="Arial"/>
            </a:endParaRPr>
          </a:p>
          <a:p>
            <a:pPr>
              <a:lnSpc>
                <a:spcPct val="150000"/>
              </a:lnSpc>
              <a:buNone/>
            </a:pPr>
            <a:r>
              <a:rPr b="1" lang="nl-NL" sz="1300" spc="-1" strike="noStrike">
                <a:solidFill>
                  <a:srgbClr val="bf0041"/>
                </a:solidFill>
                <a:latin typeface="Arial"/>
                <a:ea typeface="DejaVu Sans"/>
              </a:rPr>
              <a:t>Waiting for 25 Implementing Acts</a:t>
            </a:r>
            <a:r>
              <a:rPr b="0" lang="nl-NL" sz="1300" spc="-1" strike="noStrike">
                <a:solidFill>
                  <a:srgbClr val="000000"/>
                </a:solidFill>
                <a:latin typeface="Arial"/>
                <a:ea typeface="DejaVu Sans"/>
              </a:rPr>
              <a:t> to appear </a:t>
            </a:r>
            <a:r>
              <a:rPr b="0" lang="nl-NL" sz="1300" spc="-1" strike="noStrike" u="sng">
                <a:solidFill>
                  <a:srgbClr val="000000"/>
                </a:solidFill>
                <a:uFillTx/>
                <a:latin typeface="Arial"/>
                <a:ea typeface="DejaVu Sans"/>
              </a:rPr>
              <a:t>after</a:t>
            </a:r>
            <a:r>
              <a:rPr b="0" lang="nl-NL" sz="1300" spc="-1" strike="noStrike">
                <a:solidFill>
                  <a:srgbClr val="000000"/>
                </a:solidFill>
                <a:latin typeface="Arial"/>
                <a:ea typeface="DejaVu Sans"/>
              </a:rPr>
              <a:t> proposal is accepted</a:t>
            </a:r>
            <a:endParaRPr b="0" lang="nl-NL" sz="1300" spc="-1" strike="noStrike">
              <a:latin typeface="Arial"/>
            </a:endParaRPr>
          </a:p>
          <a:p>
            <a:pPr marL="216000" indent="-216000">
              <a:lnSpc>
                <a:spcPct val="150000"/>
              </a:lnSpc>
              <a:buClr>
                <a:srgbClr val="000000"/>
              </a:buClr>
              <a:buSzPct val="45000"/>
              <a:buFont typeface="Wingdings" charset="2"/>
              <a:buChar char=""/>
            </a:pPr>
            <a:r>
              <a:rPr b="0" lang="nl-NL" sz="1300" spc="-1" strike="noStrike">
                <a:solidFill>
                  <a:srgbClr val="000000"/>
                </a:solidFill>
                <a:latin typeface="Arial"/>
                <a:ea typeface="Microsoft YaHei"/>
              </a:rPr>
              <a:t>Discussions on toolbox and standards not finalised </a:t>
            </a:r>
            <a:endParaRPr b="0" lang="nl-NL" sz="1300" spc="-1" strike="noStrike">
              <a:latin typeface="Arial"/>
            </a:endParaRPr>
          </a:p>
          <a:p>
            <a:pPr marL="216000" indent="-216000">
              <a:lnSpc>
                <a:spcPct val="150000"/>
              </a:lnSpc>
              <a:buClr>
                <a:srgbClr val="000000"/>
              </a:buClr>
              <a:buSzPct val="45000"/>
              <a:buFont typeface="Wingdings" charset="2"/>
              <a:buChar char=""/>
            </a:pPr>
            <a:r>
              <a:rPr b="1" lang="nl-NL" sz="1300" spc="-1" strike="noStrike">
                <a:solidFill>
                  <a:srgbClr val="bf0041"/>
                </a:solidFill>
                <a:latin typeface="Arial"/>
                <a:ea typeface="Microsoft YaHei"/>
              </a:rPr>
              <a:t>EU tender already launched for implementations,</a:t>
            </a:r>
            <a:r>
              <a:rPr b="0" lang="nl-NL" sz="1300" spc="-1" strike="noStrike">
                <a:solidFill>
                  <a:srgbClr val="000000"/>
                </a:solidFill>
                <a:latin typeface="Arial"/>
                <a:ea typeface="DejaVu Sans"/>
              </a:rPr>
              <a:t> coalitions and developments creating</a:t>
            </a:r>
            <a:r>
              <a:rPr b="1" lang="nl-NL" sz="1300" spc="-1" strike="noStrike">
                <a:solidFill>
                  <a:srgbClr val="66090b"/>
                </a:solidFill>
                <a:latin typeface="Arial"/>
                <a:ea typeface="DejaVu Sans"/>
              </a:rPr>
              <a:t> </a:t>
            </a:r>
            <a:r>
              <a:rPr b="1" lang="nl-NL" sz="1300" spc="-1" strike="noStrike">
                <a:solidFill>
                  <a:srgbClr val="bf0041"/>
                </a:solidFill>
                <a:latin typeface="Arial"/>
                <a:ea typeface="DejaVu Sans"/>
              </a:rPr>
              <a:t>tomorrow’s legacy</a:t>
            </a:r>
            <a:r>
              <a:rPr b="0" lang="nl-NL" sz="1300" spc="-1" strike="noStrike">
                <a:solidFill>
                  <a:srgbClr val="bf0041"/>
                </a:solidFill>
                <a:latin typeface="Arial"/>
                <a:ea typeface="DejaVu Sans"/>
              </a:rPr>
              <a:t>?</a:t>
            </a:r>
            <a:endParaRPr b="0" lang="nl-NL" sz="1300" spc="-1" strike="noStrike">
              <a:latin typeface="Arial"/>
            </a:endParaRPr>
          </a:p>
          <a:p>
            <a:pPr algn="ctr">
              <a:lnSpc>
                <a:spcPct val="150000"/>
              </a:lnSpc>
              <a:buNone/>
            </a:pPr>
            <a:endParaRPr b="0" lang="nl-NL" sz="1300" spc="-1" strike="noStrike">
              <a:latin typeface="Arial"/>
            </a:endParaRPr>
          </a:p>
          <a:p>
            <a:pPr>
              <a:lnSpc>
                <a:spcPct val="150000"/>
              </a:lnSpc>
              <a:buNone/>
            </a:pPr>
            <a:r>
              <a:rPr b="1" lang="nl-NL" sz="1300" spc="-1" strike="noStrike">
                <a:solidFill>
                  <a:srgbClr val="bf0041"/>
                </a:solidFill>
                <a:latin typeface="Arial"/>
                <a:ea typeface="DejaVu Sans"/>
              </a:rPr>
              <a:t>Introducing increased number of items and roles in a more labour intensive model</a:t>
            </a:r>
            <a:br>
              <a:rPr sz="1300"/>
            </a:br>
            <a:r>
              <a:rPr b="1" lang="nl-NL" sz="1300" spc="-1" strike="noStrike">
                <a:solidFill>
                  <a:srgbClr val="bf0041"/>
                </a:solidFill>
                <a:latin typeface="Arial"/>
                <a:ea typeface="DejaVu Sans"/>
              </a:rPr>
              <a:t>Who will implement, certify, monitor, audit </a:t>
            </a:r>
            <a:r>
              <a:rPr b="0" lang="nl-NL" sz="1300" spc="-1" strike="noStrike">
                <a:solidFill>
                  <a:srgbClr val="bf0041"/>
                </a:solidFill>
                <a:latin typeface="Arial"/>
                <a:ea typeface="DejaVu Sans"/>
              </a:rPr>
              <a:t>t</a:t>
            </a:r>
            <a:r>
              <a:rPr b="1" lang="nl-NL" sz="1300" spc="-1" strike="noStrike">
                <a:solidFill>
                  <a:srgbClr val="bf0041"/>
                </a:solidFill>
                <a:latin typeface="Arial"/>
                <a:ea typeface="DejaVu Sans"/>
              </a:rPr>
              <a:t>hese in a world with massive</a:t>
            </a:r>
            <a:r>
              <a:rPr b="0" lang="nl-NL" sz="1300" spc="-1" strike="noStrike">
                <a:solidFill>
                  <a:srgbClr val="bf0041"/>
                </a:solidFill>
                <a:latin typeface="Arial"/>
                <a:ea typeface="DejaVu Sans"/>
              </a:rPr>
              <a:t> </a:t>
            </a:r>
            <a:r>
              <a:rPr b="1" lang="nl-NL" sz="1300" spc="-1" strike="noStrike">
                <a:solidFill>
                  <a:srgbClr val="bf0041"/>
                </a:solidFill>
                <a:latin typeface="Arial"/>
                <a:ea typeface="DejaVu Sans"/>
              </a:rPr>
              <a:t>lack of security and privacy specialists</a:t>
            </a:r>
            <a:r>
              <a:rPr b="0" lang="nl-NL" sz="1300" spc="-1" strike="noStrike">
                <a:solidFill>
                  <a:srgbClr val="bf0041"/>
                </a:solidFill>
                <a:latin typeface="Arial"/>
                <a:ea typeface="DejaVu Sans"/>
              </a:rPr>
              <a:t>?</a:t>
            </a:r>
            <a:endParaRPr b="0" lang="nl-NL" sz="1300" spc="-1" strike="noStrike">
              <a:latin typeface="Arial"/>
            </a:endParaRPr>
          </a:p>
          <a:p>
            <a:pPr marL="216000" indent="-216000">
              <a:lnSpc>
                <a:spcPct val="150000"/>
              </a:lnSpc>
              <a:buClr>
                <a:srgbClr val="000000"/>
              </a:buClr>
              <a:buSzPct val="45000"/>
              <a:buFont typeface="Wingdings" charset="2"/>
              <a:buChar char=""/>
            </a:pPr>
            <a:r>
              <a:rPr b="0" lang="nl-NL" sz="1300" spc="-1" strike="noStrike">
                <a:solidFill>
                  <a:srgbClr val="000000"/>
                </a:solidFill>
                <a:latin typeface="Arial"/>
                <a:ea typeface="DejaVu Sans"/>
              </a:rPr>
              <a:t>Wallets, User Agents, DL infrastructure, EAA, Archiving, Attribute Registries, semantic taxonomies, </a:t>
            </a:r>
            <a:br>
              <a:rPr sz="1300"/>
            </a:br>
            <a:r>
              <a:rPr b="0" lang="nl-NL" sz="1300" spc="-1" strike="noStrike">
                <a:solidFill>
                  <a:srgbClr val="000000"/>
                </a:solidFill>
                <a:latin typeface="Arial"/>
                <a:ea typeface="DejaVu Sans"/>
              </a:rPr>
              <a:t>onboarding of legal entities in various roles, need for decentralised auditing, etc.</a:t>
            </a:r>
            <a:endParaRPr b="0" lang="nl-NL" sz="1300" spc="-1" strike="noStrike">
              <a:latin typeface="Arial"/>
            </a:endParaRPr>
          </a:p>
          <a:p>
            <a:pPr>
              <a:lnSpc>
                <a:spcPct val="150000"/>
              </a:lnSpc>
              <a:buNone/>
            </a:pPr>
            <a:endParaRPr b="0" lang="nl-NL" sz="1300" spc="-1" strike="noStrike">
              <a:latin typeface="Arial"/>
            </a:endParaRPr>
          </a:p>
          <a:p>
            <a:pPr>
              <a:lnSpc>
                <a:spcPct val="150000"/>
              </a:lnSpc>
              <a:buNone/>
            </a:pPr>
            <a:r>
              <a:rPr b="1" lang="nl-NL" sz="1300" spc="-1" strike="noStrike">
                <a:solidFill>
                  <a:srgbClr val="c9211e"/>
                </a:solidFill>
                <a:latin typeface="Arial"/>
                <a:ea typeface="Microsoft YaHei"/>
              </a:rPr>
              <a:t>Fragmented trust value chains coming through coalitions of partners each delivering parts &amp; elements</a:t>
            </a:r>
            <a:endParaRPr b="0" lang="nl-NL" sz="1300" spc="-1" strike="noStrike">
              <a:latin typeface="Arial"/>
            </a:endParaRPr>
          </a:p>
          <a:p>
            <a:pPr marL="216000" indent="-216000">
              <a:lnSpc>
                <a:spcPct val="150000"/>
              </a:lnSpc>
              <a:buClr>
                <a:srgbClr val="000000"/>
              </a:buClr>
              <a:buSzPct val="45000"/>
              <a:buFont typeface="Wingdings" charset="2"/>
              <a:buChar char=""/>
            </a:pPr>
            <a:r>
              <a:rPr b="0" lang="nl-NL" sz="1300" spc="-1" strike="noStrike">
                <a:solidFill>
                  <a:srgbClr val="000000"/>
                </a:solidFill>
                <a:latin typeface="Arial"/>
                <a:ea typeface="Microsoft YaHei"/>
              </a:rPr>
              <a:t>Concern: </a:t>
            </a:r>
            <a:r>
              <a:rPr b="1" lang="nl-NL" sz="1300" spc="-1" strike="noStrike">
                <a:solidFill>
                  <a:srgbClr val="bf0041"/>
                </a:solidFill>
                <a:latin typeface="Arial"/>
                <a:ea typeface="Microsoft YaHei"/>
              </a:rPr>
              <a:t>Shared liability, cost / income distribution, competitor / IP positions, legal entity decisions</a:t>
            </a:r>
            <a:br>
              <a:rPr sz="1300"/>
            </a:br>
            <a:r>
              <a:rPr b="1" lang="nl-NL" sz="1300" spc="-1" strike="noStrike">
                <a:solidFill>
                  <a:srgbClr val="bf0041"/>
                </a:solidFill>
                <a:latin typeface="Arial"/>
                <a:ea typeface="Microsoft YaHei"/>
              </a:rPr>
              <a:t>are complex puzzles to solve</a:t>
            </a:r>
            <a:r>
              <a:rPr b="1" lang="nl-NL" sz="1300" spc="-1" strike="noStrike">
                <a:solidFill>
                  <a:srgbClr val="66090b"/>
                </a:solidFill>
                <a:latin typeface="Arial"/>
                <a:ea typeface="Microsoft YaHei"/>
              </a:rPr>
              <a:t> </a:t>
            </a:r>
            <a:r>
              <a:rPr b="0" lang="nl-NL" sz="1300" spc="-1" strike="noStrike">
                <a:solidFill>
                  <a:srgbClr val="000000"/>
                </a:solidFill>
                <a:latin typeface="Arial"/>
                <a:ea typeface="Microsoft YaHei"/>
              </a:rPr>
              <a:t>  </a:t>
            </a:r>
            <a:br>
              <a:rPr sz="1300"/>
            </a:br>
            <a:r>
              <a:rPr b="0" lang="nl-NL" sz="1300" spc="-1" strike="noStrike">
                <a:solidFill>
                  <a:srgbClr val="000000"/>
                </a:solidFill>
                <a:latin typeface="Arial"/>
                <a:ea typeface="DejaVu Sans"/>
              </a:rPr>
              <a:t>W</a:t>
            </a:r>
            <a:r>
              <a:rPr b="0" lang="nl-NL" sz="1300" spc="-1" strike="noStrike">
                <a:solidFill>
                  <a:srgbClr val="000000"/>
                </a:solidFill>
                <a:latin typeface="Arial"/>
                <a:ea typeface="Microsoft YaHei"/>
              </a:rPr>
              <a:t>hen cost-, risk-, and security issues appear in real life cases, they kill ‘friendly co-operation of the willing’</a:t>
            </a:r>
            <a:endParaRPr b="0" lang="nl-NL" sz="1300" spc="-1" strike="noStrike">
              <a:latin typeface="Arial"/>
            </a:endParaRPr>
          </a:p>
        </p:txBody>
      </p:sp>
      <p:pic>
        <p:nvPicPr>
          <p:cNvPr id="103" name="" descr=""/>
          <p:cNvPicPr/>
          <p:nvPr/>
        </p:nvPicPr>
        <p:blipFill>
          <a:blip r:embed="rId1"/>
          <a:stretch/>
        </p:blipFill>
        <p:spPr>
          <a:xfrm>
            <a:off x="8698320" y="202320"/>
            <a:ext cx="1092600" cy="6246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4" name="" descr=""/>
          <p:cNvPicPr/>
          <p:nvPr/>
        </p:nvPicPr>
        <p:blipFill>
          <a:blip r:embed="rId1"/>
          <a:stretch/>
        </p:blipFill>
        <p:spPr>
          <a:xfrm rot="21586200">
            <a:off x="-678240" y="-915480"/>
            <a:ext cx="10845720" cy="69922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solidFill>
          <a:srgbClr val="ffffff"/>
        </a:solidFill>
      </p:bgPr>
    </p:bg>
    <p:spTree>
      <p:nvGrpSpPr>
        <p:cNvPr id="1" name=""/>
        <p:cNvGrpSpPr/>
        <p:nvPr/>
      </p:nvGrpSpPr>
      <p:grpSpPr>
        <a:xfrm>
          <a:off x="0" y="0"/>
          <a:ext cx="0" cy="0"/>
          <a:chOff x="0" y="0"/>
          <a:chExt cx="0" cy="0"/>
        </a:xfrm>
      </p:grpSpPr>
      <p:sp>
        <p:nvSpPr>
          <p:cNvPr id="105" name=""/>
          <p:cNvSpPr/>
          <p:nvPr/>
        </p:nvSpPr>
        <p:spPr>
          <a:xfrm>
            <a:off x="437040" y="72000"/>
            <a:ext cx="9461520" cy="425880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1" lang="nl-NL" sz="1500" spc="-1" strike="noStrike">
                <a:solidFill>
                  <a:srgbClr val="000000"/>
                </a:solidFill>
                <a:latin typeface="Arial"/>
                <a:ea typeface="DejaVu Sans"/>
              </a:rPr>
              <a:t>2 – THE  USER ADOPTION CHALLENGE</a:t>
            </a:r>
            <a:endParaRPr b="0" lang="nl-NL" sz="1500" spc="-1" strike="noStrike">
              <a:latin typeface="Arial"/>
            </a:endParaRPr>
          </a:p>
          <a:p>
            <a:pPr>
              <a:lnSpc>
                <a:spcPct val="100000"/>
              </a:lnSpc>
              <a:buNone/>
            </a:pPr>
            <a:endParaRPr b="0" lang="nl-NL" sz="1300" spc="-1" strike="noStrike">
              <a:latin typeface="Arial"/>
            </a:endParaRPr>
          </a:p>
          <a:p>
            <a:pPr>
              <a:lnSpc>
                <a:spcPct val="115000"/>
              </a:lnSpc>
              <a:buNone/>
            </a:pPr>
            <a:r>
              <a:rPr b="1" lang="nl-NL" sz="1300" spc="-1" strike="noStrike">
                <a:solidFill>
                  <a:srgbClr val="bf0041"/>
                </a:solidFill>
                <a:latin typeface="Arial"/>
                <a:ea typeface="DejaVu Sans"/>
              </a:rPr>
              <a:t>What will make the difference for e-IDAS 2?</a:t>
            </a:r>
            <a:endParaRPr b="0" lang="nl-NL" sz="1300" spc="-1" strike="noStrike">
              <a:latin typeface="Arial"/>
            </a:endParaRPr>
          </a:p>
          <a:p>
            <a:pPr marL="216000" indent="-216000">
              <a:lnSpc>
                <a:spcPct val="115000"/>
              </a:lnSpc>
              <a:buClr>
                <a:srgbClr val="000000"/>
              </a:buClr>
              <a:buSzPct val="45000"/>
              <a:buFont typeface="Wingdings" charset="2"/>
              <a:buChar char=""/>
            </a:pPr>
            <a:r>
              <a:rPr b="0" lang="nl-NL" sz="1300" spc="-1" strike="noStrike">
                <a:solidFill>
                  <a:srgbClr val="000000"/>
                </a:solidFill>
                <a:latin typeface="Arial"/>
                <a:ea typeface="DejaVu Sans"/>
              </a:rPr>
              <a:t>Since 2011 we had STORK, STORK2, in 2020 e-SSIF-lab, 2018 e-IDAS 1</a:t>
            </a:r>
            <a:endParaRPr b="0" lang="nl-NL" sz="1300" spc="-1" strike="noStrike">
              <a:latin typeface="Arial"/>
            </a:endParaRPr>
          </a:p>
          <a:p>
            <a:pPr marL="216000" indent="-216000">
              <a:lnSpc>
                <a:spcPct val="115000"/>
              </a:lnSpc>
              <a:buClr>
                <a:srgbClr val="000000"/>
              </a:buClr>
              <a:buSzPct val="45000"/>
              <a:buFont typeface="Wingdings" charset="2"/>
              <a:buChar char=""/>
            </a:pPr>
            <a:r>
              <a:rPr b="0" lang="nl-NL" sz="1300" spc="-1" strike="noStrike">
                <a:solidFill>
                  <a:srgbClr val="000000"/>
                </a:solidFill>
                <a:latin typeface="Arial"/>
                <a:ea typeface="DejaVu Sans"/>
              </a:rPr>
              <a:t>Are privacy- and user-centricity enhancements enough to create coverage and uptake?</a:t>
            </a:r>
            <a:endParaRPr b="0" lang="nl-NL" sz="1300" spc="-1" strike="noStrike">
              <a:latin typeface="Arial"/>
            </a:endParaRPr>
          </a:p>
          <a:p>
            <a:pPr>
              <a:lnSpc>
                <a:spcPct val="115000"/>
              </a:lnSpc>
              <a:buNone/>
            </a:pPr>
            <a:endParaRPr b="0" lang="nl-NL" sz="1300" spc="-1" strike="noStrike">
              <a:latin typeface="Arial"/>
            </a:endParaRPr>
          </a:p>
          <a:p>
            <a:pPr>
              <a:lnSpc>
                <a:spcPct val="115000"/>
              </a:lnSpc>
              <a:buNone/>
            </a:pPr>
            <a:r>
              <a:rPr b="1" lang="nl-NL" sz="1300" spc="-1" strike="noStrike">
                <a:solidFill>
                  <a:srgbClr val="bf0041"/>
                </a:solidFill>
                <a:latin typeface="Arial"/>
                <a:ea typeface="DejaVu Sans"/>
              </a:rPr>
              <a:t>Issuers of EAA, VC get</a:t>
            </a:r>
            <a:r>
              <a:rPr b="0" lang="nl-NL" sz="1300" spc="-1" strike="noStrike">
                <a:solidFill>
                  <a:srgbClr val="000000"/>
                </a:solidFill>
                <a:latin typeface="Arial"/>
                <a:ea typeface="DejaVu Sans"/>
              </a:rPr>
              <a:t> </a:t>
            </a:r>
            <a:r>
              <a:rPr b="1" lang="nl-NL" sz="1300" spc="-1" strike="noStrike">
                <a:solidFill>
                  <a:srgbClr val="bf0041"/>
                </a:solidFill>
                <a:latin typeface="Arial"/>
                <a:ea typeface="DejaVu Sans"/>
              </a:rPr>
              <a:t>no real incentives</a:t>
            </a:r>
            <a:r>
              <a:rPr b="0" lang="nl-NL" sz="1300" spc="-1" strike="noStrike">
                <a:solidFill>
                  <a:srgbClr val="000000"/>
                </a:solidFill>
                <a:latin typeface="Arial"/>
                <a:ea typeface="DejaVu Sans"/>
              </a:rPr>
              <a:t> but may face significant cost for implementation and user support</a:t>
            </a:r>
            <a:endParaRPr b="0" lang="nl-NL" sz="1300" spc="-1" strike="noStrike">
              <a:latin typeface="Arial"/>
            </a:endParaRPr>
          </a:p>
          <a:p>
            <a:pPr marL="216000" indent="-216000">
              <a:lnSpc>
                <a:spcPct val="115000"/>
              </a:lnSpc>
              <a:buClr>
                <a:srgbClr val="000000"/>
              </a:buClr>
              <a:buSzPct val="45000"/>
              <a:buFont typeface="Wingdings" charset="2"/>
              <a:buChar char=""/>
            </a:pPr>
            <a:r>
              <a:rPr b="0" lang="nl-NL" sz="1300" spc="-1" strike="noStrike">
                <a:solidFill>
                  <a:srgbClr val="000000"/>
                </a:solidFill>
                <a:latin typeface="Arial"/>
                <a:ea typeface="DejaVu Sans"/>
              </a:rPr>
              <a:t>Fear of liability issues, internal operations- and legacy challenges</a:t>
            </a:r>
            <a:endParaRPr b="0" lang="nl-NL" sz="1300" spc="-1" strike="noStrike">
              <a:latin typeface="Arial"/>
            </a:endParaRPr>
          </a:p>
          <a:p>
            <a:pPr>
              <a:lnSpc>
                <a:spcPct val="115000"/>
              </a:lnSpc>
              <a:buNone/>
            </a:pPr>
            <a:r>
              <a:rPr b="1" lang="nl-NL" sz="1300" spc="-1" strike="noStrike">
                <a:solidFill>
                  <a:srgbClr val="c9211e"/>
                </a:solidFill>
                <a:latin typeface="Arial"/>
                <a:ea typeface="DejaVu Sans"/>
              </a:rPr>
              <a:t>Banks, heavily regulated / audited: </a:t>
            </a:r>
            <a:r>
              <a:rPr b="1" lang="nl-NL" sz="1300" spc="-1" strike="noStrike">
                <a:solidFill>
                  <a:srgbClr val="bf0041"/>
                </a:solidFill>
                <a:latin typeface="Arial"/>
                <a:ea typeface="DejaVu Sans"/>
              </a:rPr>
              <a:t>massive, slow, conservative IT change procedures</a:t>
            </a:r>
            <a:r>
              <a:rPr b="0" lang="nl-NL" sz="1300" spc="-1" strike="noStrike">
                <a:solidFill>
                  <a:srgbClr val="66090b"/>
                </a:solidFill>
                <a:latin typeface="Arial"/>
                <a:ea typeface="DejaVu Sans"/>
              </a:rPr>
              <a:t> </a:t>
            </a:r>
            <a:endParaRPr b="0" lang="nl-NL" sz="1300" spc="-1" strike="noStrike">
              <a:latin typeface="Arial"/>
            </a:endParaRPr>
          </a:p>
          <a:p>
            <a:pPr marL="216000" indent="-216000">
              <a:lnSpc>
                <a:spcPct val="115000"/>
              </a:lnSpc>
              <a:buClr>
                <a:srgbClr val="000000"/>
              </a:buClr>
              <a:buSzPct val="45000"/>
              <a:buFont typeface="Wingdings" charset="2"/>
              <a:buChar char=""/>
            </a:pPr>
            <a:r>
              <a:rPr b="0" lang="nl-NL" sz="1300" spc="-1" strike="noStrike">
                <a:solidFill>
                  <a:srgbClr val="000000"/>
                </a:solidFill>
                <a:latin typeface="Arial"/>
                <a:ea typeface="DejaVu Sans"/>
              </a:rPr>
              <a:t>Hindering adaptation to roles as EAA issuer, Relying Party. </a:t>
            </a:r>
            <a:r>
              <a:rPr b="1" lang="nl-NL" sz="1300" spc="-1" strike="noStrike">
                <a:solidFill>
                  <a:srgbClr val="bf0041"/>
                </a:solidFill>
                <a:latin typeface="Arial"/>
                <a:ea typeface="DejaVu Sans"/>
              </a:rPr>
              <a:t>But they are most likely your key players</a:t>
            </a:r>
            <a:endParaRPr b="0" lang="nl-NL" sz="1300" spc="-1" strike="noStrike">
              <a:latin typeface="Arial"/>
            </a:endParaRPr>
          </a:p>
          <a:p>
            <a:pPr>
              <a:lnSpc>
                <a:spcPct val="115000"/>
              </a:lnSpc>
              <a:buNone/>
            </a:pPr>
            <a:endParaRPr b="0" lang="nl-NL" sz="1300" spc="-1" strike="noStrike">
              <a:latin typeface="Arial"/>
            </a:endParaRPr>
          </a:p>
          <a:p>
            <a:pPr>
              <a:lnSpc>
                <a:spcPct val="115000"/>
              </a:lnSpc>
              <a:buNone/>
            </a:pPr>
            <a:r>
              <a:rPr b="1" lang="nl-NL" sz="1300" spc="-1" strike="noStrike">
                <a:solidFill>
                  <a:srgbClr val="bf0041"/>
                </a:solidFill>
                <a:latin typeface="Arial"/>
                <a:ea typeface="DejaVu Sans"/>
              </a:rPr>
              <a:t>I</a:t>
            </a:r>
            <a:r>
              <a:rPr b="1" lang="nl-NL" sz="1300" spc="-1" strike="noStrike">
                <a:solidFill>
                  <a:srgbClr val="c9211e"/>
                </a:solidFill>
                <a:latin typeface="Arial"/>
                <a:ea typeface="DejaVu Sans"/>
              </a:rPr>
              <a:t>s Section III, Article 12a, 2 -3: the solution</a:t>
            </a:r>
            <a:r>
              <a:rPr b="1" lang="nl-NL" sz="1300" spc="-1" strike="noStrike">
                <a:solidFill>
                  <a:srgbClr val="bf0041"/>
                </a:solidFill>
                <a:latin typeface="Arial"/>
                <a:ea typeface="DejaVu Sans"/>
              </a:rPr>
              <a:t>? </a:t>
            </a:r>
            <a:endParaRPr b="0" lang="nl-NL" sz="1300" spc="-1" strike="noStrike">
              <a:latin typeface="Arial"/>
            </a:endParaRPr>
          </a:p>
          <a:p>
            <a:pPr marL="216000" indent="-216000">
              <a:lnSpc>
                <a:spcPct val="115000"/>
              </a:lnSpc>
              <a:buClr>
                <a:srgbClr val="000000"/>
              </a:buClr>
              <a:buSzPct val="45000"/>
              <a:buFont typeface="Wingdings" charset="2"/>
              <a:buChar char=""/>
            </a:pPr>
            <a:r>
              <a:rPr b="0" lang="nl-NL" sz="1300" spc="-1" strike="noStrike">
                <a:solidFill>
                  <a:srgbClr val="000000"/>
                </a:solidFill>
                <a:latin typeface="Arial"/>
                <a:ea typeface="DejaVu Sans"/>
              </a:rPr>
              <a:t> </a:t>
            </a:r>
            <a:r>
              <a:rPr b="0" i="1" lang="nl-NL" sz="1300" spc="-1" strike="noStrike">
                <a:solidFill>
                  <a:srgbClr val="000000"/>
                </a:solidFill>
                <a:latin typeface="Arial"/>
                <a:ea typeface="DejaVu Sans"/>
              </a:rPr>
              <a:t>“</a:t>
            </a:r>
            <a:r>
              <a:rPr b="0" i="1" lang="nl-NL" sz="1300" spc="-1" strike="noStrike">
                <a:solidFill>
                  <a:srgbClr val="000000"/>
                </a:solidFill>
                <a:latin typeface="Arial"/>
                <a:ea typeface="DejaVu Sans"/>
              </a:rPr>
              <a:t>Where private Relying Parties are required […] to use SCA […] including in the areas of transport, energy, banking and financial services, social security, health, drinking water, postal services, digital infrastructure, education or telecom services, they shall also accept the use of the EUDI Wallets, [… </a:t>
            </a:r>
            <a:endParaRPr b="0" lang="nl-NL" sz="1300" spc="-1" strike="noStrike">
              <a:latin typeface="Arial"/>
            </a:endParaRPr>
          </a:p>
          <a:p>
            <a:pPr marL="216000" indent="-216000">
              <a:lnSpc>
                <a:spcPct val="115000"/>
              </a:lnSpc>
              <a:buClr>
                <a:srgbClr val="000000"/>
              </a:buClr>
              <a:buSzPct val="45000"/>
              <a:buFont typeface="Wingdings" charset="2"/>
              <a:buChar char=""/>
            </a:pPr>
            <a:r>
              <a:rPr b="0" i="1" lang="nl-NL" sz="1300" spc="-1" strike="noStrike">
                <a:solidFill>
                  <a:srgbClr val="000000"/>
                </a:solidFill>
                <a:latin typeface="Arial"/>
                <a:ea typeface="DejaVu Sans"/>
              </a:rPr>
              <a:t>…</a:t>
            </a:r>
            <a:r>
              <a:rPr b="0" i="1" lang="nl-NL" sz="1300" spc="-1" strike="noStrike">
                <a:solidFill>
                  <a:srgbClr val="000000"/>
                </a:solidFill>
                <a:latin typeface="Arial"/>
                <a:ea typeface="DejaVu Sans"/>
              </a:rPr>
              <a:t>] where very large online platforms […] require users to authenticate to access online services they shall also accept the use of EUDI wallets […] strictly upon voluntary request of the user [... “</a:t>
            </a:r>
            <a:endParaRPr b="0" lang="nl-NL" sz="1300" spc="-1" strike="noStrike">
              <a:latin typeface="Arial"/>
            </a:endParaRPr>
          </a:p>
          <a:p>
            <a:pPr>
              <a:lnSpc>
                <a:spcPct val="115000"/>
              </a:lnSpc>
              <a:buNone/>
            </a:pPr>
            <a:endParaRPr b="0" lang="nl-NL" sz="1300" spc="-1" strike="noStrike">
              <a:latin typeface="Arial"/>
            </a:endParaRPr>
          </a:p>
          <a:p>
            <a:pPr>
              <a:lnSpc>
                <a:spcPct val="115000"/>
              </a:lnSpc>
              <a:buNone/>
            </a:pPr>
            <a:r>
              <a:rPr b="1" lang="nl-NL" sz="1300" spc="-1" strike="noStrike">
                <a:solidFill>
                  <a:srgbClr val="bf0041"/>
                </a:solidFill>
                <a:latin typeface="Arial"/>
                <a:ea typeface="DejaVu Sans"/>
              </a:rPr>
              <a:t>SCA</a:t>
            </a:r>
            <a:r>
              <a:rPr b="0" lang="nl-NL" sz="1300" spc="-1" strike="noStrike">
                <a:solidFill>
                  <a:srgbClr val="bf0041"/>
                </a:solidFill>
                <a:latin typeface="Arial"/>
                <a:ea typeface="DejaVu Sans"/>
              </a:rPr>
              <a:t>: </a:t>
            </a:r>
            <a:r>
              <a:rPr b="1" lang="nl-NL" sz="1300" spc="-1" strike="noStrike">
                <a:solidFill>
                  <a:srgbClr val="bf0041"/>
                </a:solidFill>
                <a:latin typeface="Arial"/>
                <a:ea typeface="DejaVu Sans"/>
              </a:rPr>
              <a:t>Digital identity / IAM as preventative</a:t>
            </a:r>
            <a:r>
              <a:rPr b="0" lang="nl-NL" sz="1300" spc="-1" strike="noStrike">
                <a:solidFill>
                  <a:srgbClr val="000000"/>
                </a:solidFill>
                <a:latin typeface="Arial"/>
                <a:ea typeface="DejaVu Sans"/>
              </a:rPr>
              <a:t> </a:t>
            </a:r>
            <a:r>
              <a:rPr b="1" lang="nl-NL" sz="1300" spc="-1" strike="noStrike">
                <a:solidFill>
                  <a:srgbClr val="c9211e"/>
                </a:solidFill>
                <a:latin typeface="Arial"/>
                <a:ea typeface="DejaVu Sans"/>
              </a:rPr>
              <a:t>control - complemented with</a:t>
            </a:r>
            <a:r>
              <a:rPr b="0" lang="nl-NL" sz="1300" spc="-1" strike="noStrike">
                <a:solidFill>
                  <a:srgbClr val="000000"/>
                </a:solidFill>
                <a:latin typeface="Arial"/>
                <a:ea typeface="DejaVu Sans"/>
              </a:rPr>
              <a:t> </a:t>
            </a:r>
            <a:r>
              <a:rPr b="1" lang="nl-NL" sz="1300" spc="-1" strike="noStrike">
                <a:solidFill>
                  <a:srgbClr val="bf0041"/>
                </a:solidFill>
                <a:latin typeface="Arial"/>
                <a:ea typeface="DejaVu Sans"/>
              </a:rPr>
              <a:t>detective controls</a:t>
            </a:r>
            <a:r>
              <a:rPr b="0" lang="nl-NL" sz="1300" spc="-1" strike="noStrike">
                <a:solidFill>
                  <a:srgbClr val="000000"/>
                </a:solidFill>
                <a:latin typeface="Arial"/>
                <a:ea typeface="DejaVu Sans"/>
              </a:rPr>
              <a:t> </a:t>
            </a:r>
            <a:endParaRPr b="0" lang="nl-NL" sz="1300" spc="-1" strike="noStrike">
              <a:latin typeface="Arial"/>
            </a:endParaRPr>
          </a:p>
          <a:p>
            <a:pPr marL="216000" indent="-216000">
              <a:lnSpc>
                <a:spcPct val="115000"/>
              </a:lnSpc>
              <a:buClr>
                <a:srgbClr val="000000"/>
              </a:buClr>
              <a:buSzPct val="45000"/>
              <a:buFont typeface="Wingdings" charset="2"/>
              <a:buChar char=""/>
            </a:pPr>
            <a:r>
              <a:rPr b="0" lang="nl-NL" sz="1300" spc="-1" strike="noStrike">
                <a:solidFill>
                  <a:srgbClr val="000000"/>
                </a:solidFill>
                <a:latin typeface="Arial"/>
                <a:ea typeface="DejaVu Sans"/>
              </a:rPr>
              <a:t>(transaction monitoring, pattern recognition, device fingerprinting, SOC-information)</a:t>
            </a:r>
            <a:br>
              <a:rPr sz="1300"/>
            </a:br>
            <a:r>
              <a:rPr b="0" lang="nl-NL" sz="1300" spc="-1" strike="noStrike">
                <a:solidFill>
                  <a:srgbClr val="000000"/>
                </a:solidFill>
                <a:latin typeface="Arial"/>
                <a:ea typeface="DejaVu Sans"/>
              </a:rPr>
              <a:t>Significant redesign in backoffices may be needed in a distributed scheme (PSD2 client fraud example)</a:t>
            </a:r>
            <a:br>
              <a:rPr sz="1300"/>
            </a:br>
            <a:r>
              <a:rPr b="0" lang="nl-NL" sz="1300" spc="-1" strike="noStrike">
                <a:solidFill>
                  <a:srgbClr val="000000"/>
                </a:solidFill>
                <a:latin typeface="Arial"/>
                <a:ea typeface="DejaVu Sans"/>
              </a:rPr>
              <a:t>Doesn’t help Relying Parties’ appetite to rely on external trust sources </a:t>
            </a:r>
            <a:endParaRPr b="0" lang="nl-NL" sz="1300" spc="-1" strike="noStrike">
              <a:latin typeface="Arial"/>
            </a:endParaRPr>
          </a:p>
          <a:p>
            <a:pPr>
              <a:lnSpc>
                <a:spcPct val="115000"/>
              </a:lnSpc>
              <a:buNone/>
            </a:pPr>
            <a:endParaRPr b="0" lang="nl-NL" sz="1300" spc="-1" strike="noStrike">
              <a:latin typeface="Arial"/>
            </a:endParaRPr>
          </a:p>
        </p:txBody>
      </p:sp>
      <p:pic>
        <p:nvPicPr>
          <p:cNvPr id="106" name="" descr=""/>
          <p:cNvPicPr/>
          <p:nvPr/>
        </p:nvPicPr>
        <p:blipFill>
          <a:blip r:embed="rId1"/>
          <a:stretch/>
        </p:blipFill>
        <p:spPr>
          <a:xfrm>
            <a:off x="8626320" y="274320"/>
            <a:ext cx="1092600" cy="6246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solidFill>
          <a:srgbClr val="ffffff"/>
        </a:solidFill>
      </p:bgPr>
    </p:bg>
    <p:spTree>
      <p:nvGrpSpPr>
        <p:cNvPr id="1" name=""/>
        <p:cNvGrpSpPr/>
        <p:nvPr/>
      </p:nvGrpSpPr>
      <p:grpSpPr>
        <a:xfrm>
          <a:off x="0" y="0"/>
          <a:ext cx="0" cy="0"/>
          <a:chOff x="0" y="0"/>
          <a:chExt cx="0" cy="0"/>
        </a:xfrm>
      </p:grpSpPr>
      <p:pic>
        <p:nvPicPr>
          <p:cNvPr id="107" name="" descr=""/>
          <p:cNvPicPr/>
          <p:nvPr/>
        </p:nvPicPr>
        <p:blipFill>
          <a:blip r:embed="rId1"/>
          <a:stretch/>
        </p:blipFill>
        <p:spPr>
          <a:xfrm>
            <a:off x="57600" y="648000"/>
            <a:ext cx="2964960" cy="4941000"/>
          </a:xfrm>
          <a:prstGeom prst="rect">
            <a:avLst/>
          </a:prstGeom>
          <a:ln w="0">
            <a:noFill/>
          </a:ln>
        </p:spPr>
      </p:pic>
      <p:pic>
        <p:nvPicPr>
          <p:cNvPr id="108" name="" descr=""/>
          <p:cNvPicPr/>
          <p:nvPr/>
        </p:nvPicPr>
        <p:blipFill>
          <a:blip r:embed="rId2"/>
          <a:srcRect l="0" t="4442" r="0" b="6675"/>
          <a:stretch/>
        </p:blipFill>
        <p:spPr>
          <a:xfrm>
            <a:off x="664560" y="586800"/>
            <a:ext cx="2518560" cy="4847760"/>
          </a:xfrm>
          <a:prstGeom prst="rect">
            <a:avLst/>
          </a:prstGeom>
          <a:ln w="0">
            <a:noFill/>
          </a:ln>
        </p:spPr>
      </p:pic>
      <p:pic>
        <p:nvPicPr>
          <p:cNvPr id="109" name="" descr=""/>
          <p:cNvPicPr/>
          <p:nvPr/>
        </p:nvPicPr>
        <p:blipFill>
          <a:blip r:embed="rId3"/>
          <a:srcRect l="0" t="4121" r="0" b="24380"/>
          <a:stretch/>
        </p:blipFill>
        <p:spPr>
          <a:xfrm>
            <a:off x="1368000" y="550800"/>
            <a:ext cx="3260160" cy="4714560"/>
          </a:xfrm>
          <a:prstGeom prst="rect">
            <a:avLst/>
          </a:prstGeom>
          <a:ln w="0">
            <a:noFill/>
          </a:ln>
        </p:spPr>
      </p:pic>
      <p:pic>
        <p:nvPicPr>
          <p:cNvPr id="110" name="" descr=""/>
          <p:cNvPicPr/>
          <p:nvPr/>
        </p:nvPicPr>
        <p:blipFill>
          <a:blip r:embed="rId4"/>
          <a:srcRect l="8066" t="6310" r="6580" b="9475"/>
          <a:stretch/>
        </p:blipFill>
        <p:spPr>
          <a:xfrm>
            <a:off x="2179800" y="648000"/>
            <a:ext cx="2282760" cy="4878000"/>
          </a:xfrm>
          <a:prstGeom prst="rect">
            <a:avLst/>
          </a:prstGeom>
          <a:ln w="0">
            <a:noFill/>
          </a:ln>
        </p:spPr>
      </p:pic>
      <p:pic>
        <p:nvPicPr>
          <p:cNvPr id="111" name="" descr=""/>
          <p:cNvPicPr/>
          <p:nvPr/>
        </p:nvPicPr>
        <p:blipFill>
          <a:blip r:embed="rId5"/>
          <a:srcRect l="0" t="0" r="20" b="36315"/>
          <a:stretch/>
        </p:blipFill>
        <p:spPr>
          <a:xfrm>
            <a:off x="2916000" y="648000"/>
            <a:ext cx="3580920" cy="4937760"/>
          </a:xfrm>
          <a:prstGeom prst="rect">
            <a:avLst/>
          </a:prstGeom>
          <a:ln w="0">
            <a:noFill/>
          </a:ln>
        </p:spPr>
      </p:pic>
      <p:pic>
        <p:nvPicPr>
          <p:cNvPr id="112" name="" descr=""/>
          <p:cNvPicPr/>
          <p:nvPr/>
        </p:nvPicPr>
        <p:blipFill>
          <a:blip r:embed="rId6"/>
          <a:stretch/>
        </p:blipFill>
        <p:spPr>
          <a:xfrm>
            <a:off x="3801600" y="658800"/>
            <a:ext cx="2964960" cy="4941000"/>
          </a:xfrm>
          <a:prstGeom prst="rect">
            <a:avLst/>
          </a:prstGeom>
          <a:ln w="0">
            <a:noFill/>
          </a:ln>
        </p:spPr>
      </p:pic>
      <p:pic>
        <p:nvPicPr>
          <p:cNvPr id="113" name="" descr=""/>
          <p:cNvPicPr/>
          <p:nvPr/>
        </p:nvPicPr>
        <p:blipFill>
          <a:blip r:embed="rId7"/>
          <a:srcRect l="0" t="4568" r="24" b="15419"/>
          <a:stretch/>
        </p:blipFill>
        <p:spPr>
          <a:xfrm>
            <a:off x="4680000" y="660600"/>
            <a:ext cx="2906640" cy="4984200"/>
          </a:xfrm>
          <a:prstGeom prst="rect">
            <a:avLst/>
          </a:prstGeom>
          <a:ln w="0">
            <a:noFill/>
          </a:ln>
        </p:spPr>
      </p:pic>
      <p:sp>
        <p:nvSpPr>
          <p:cNvPr id="114" name=""/>
          <p:cNvSpPr/>
          <p:nvPr/>
        </p:nvSpPr>
        <p:spPr>
          <a:xfrm>
            <a:off x="442080" y="87840"/>
            <a:ext cx="6642000" cy="718560"/>
          </a:xfrm>
          <a:prstGeom prst="rect">
            <a:avLst/>
          </a:prstGeom>
          <a:noFill/>
          <a:ln w="0">
            <a:noFill/>
          </a:ln>
        </p:spPr>
        <p:style>
          <a:lnRef idx="0"/>
          <a:fillRef idx="0"/>
          <a:effectRef idx="0"/>
          <a:fontRef idx="minor"/>
        </p:style>
        <p:txBody>
          <a:bodyPr lIns="90000" rIns="90000" tIns="45000" bIns="45000" anchor="t">
            <a:normAutofit/>
          </a:bodyPr>
          <a:p>
            <a:pPr>
              <a:lnSpc>
                <a:spcPct val="150000"/>
              </a:lnSpc>
              <a:buNone/>
            </a:pPr>
            <a:r>
              <a:rPr b="1" lang="nl-NL" sz="1500" spc="-1" strike="noStrike">
                <a:solidFill>
                  <a:srgbClr val="000000"/>
                </a:solidFill>
                <a:latin typeface="Arial"/>
                <a:ea typeface="DejaVu Sans"/>
              </a:rPr>
              <a:t>Secure customer journey – including customer choice...</a:t>
            </a:r>
            <a:endParaRPr b="0" lang="nl-NL" sz="1500" spc="-1" strike="noStrike">
              <a:latin typeface="Arial"/>
            </a:endParaRPr>
          </a:p>
        </p:txBody>
      </p:sp>
      <p:pic>
        <p:nvPicPr>
          <p:cNvPr id="115" name="" descr=""/>
          <p:cNvPicPr/>
          <p:nvPr/>
        </p:nvPicPr>
        <p:blipFill>
          <a:blip r:embed="rId8"/>
          <a:srcRect l="0" t="9344" r="0" b="596"/>
          <a:stretch/>
        </p:blipFill>
        <p:spPr>
          <a:xfrm>
            <a:off x="5519160" y="673560"/>
            <a:ext cx="2543400" cy="4960440"/>
          </a:xfrm>
          <a:prstGeom prst="rect">
            <a:avLst/>
          </a:prstGeom>
          <a:ln w="0">
            <a:noFill/>
          </a:ln>
        </p:spPr>
      </p:pic>
      <p:pic>
        <p:nvPicPr>
          <p:cNvPr id="116" name="" descr=""/>
          <p:cNvPicPr/>
          <p:nvPr/>
        </p:nvPicPr>
        <p:blipFill>
          <a:blip r:embed="rId9"/>
          <a:stretch/>
        </p:blipFill>
        <p:spPr>
          <a:xfrm>
            <a:off x="6300000" y="637560"/>
            <a:ext cx="2830680" cy="4996440"/>
          </a:xfrm>
          <a:prstGeom prst="rect">
            <a:avLst/>
          </a:prstGeom>
          <a:ln w="0">
            <a:noFill/>
          </a:ln>
        </p:spPr>
      </p:pic>
      <p:pic>
        <p:nvPicPr>
          <p:cNvPr id="117" name="" descr=""/>
          <p:cNvPicPr/>
          <p:nvPr/>
        </p:nvPicPr>
        <p:blipFill>
          <a:blip r:embed="rId10"/>
          <a:stretch/>
        </p:blipFill>
        <p:spPr>
          <a:xfrm>
            <a:off x="7113600" y="637560"/>
            <a:ext cx="2964960" cy="494100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1">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1">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1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18" name="" descr=""/>
          <p:cNvPicPr/>
          <p:nvPr/>
        </p:nvPicPr>
        <p:blipFill>
          <a:blip r:embed="rId1"/>
          <a:stretch/>
        </p:blipFill>
        <p:spPr>
          <a:xfrm rot="21597000">
            <a:off x="15840" y="-14040"/>
            <a:ext cx="10147320" cy="57139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solidFill>
          <a:srgbClr val="ffffff"/>
        </a:solidFill>
      </p:bgPr>
    </p:bg>
    <p:spTree>
      <p:nvGrpSpPr>
        <p:cNvPr id="1" name=""/>
        <p:cNvGrpSpPr/>
        <p:nvPr/>
      </p:nvGrpSpPr>
      <p:grpSpPr>
        <a:xfrm>
          <a:off x="0" y="0"/>
          <a:ext cx="0" cy="0"/>
          <a:chOff x="0" y="0"/>
          <a:chExt cx="0" cy="0"/>
        </a:xfrm>
      </p:grpSpPr>
      <p:sp>
        <p:nvSpPr>
          <p:cNvPr id="119" name=""/>
          <p:cNvSpPr/>
          <p:nvPr/>
        </p:nvSpPr>
        <p:spPr>
          <a:xfrm>
            <a:off x="304560" y="936000"/>
            <a:ext cx="9358560" cy="452340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1" lang="nl-NL" sz="1300" spc="-1" strike="noStrike">
                <a:solidFill>
                  <a:srgbClr val="bf0041"/>
                </a:solidFill>
                <a:latin typeface="Arial"/>
                <a:ea typeface="DejaVu Sans"/>
              </a:rPr>
              <a:t>Fragmentation may </a:t>
            </a:r>
            <a:r>
              <a:rPr b="1" lang="nl-NL" sz="1300" spc="-1" strike="noStrike" u="sng">
                <a:solidFill>
                  <a:srgbClr val="bf0041"/>
                </a:solidFill>
                <a:uFillTx/>
                <a:latin typeface="Arial"/>
                <a:ea typeface="DejaVu Sans"/>
              </a:rPr>
              <a:t>increase</a:t>
            </a:r>
            <a:r>
              <a:rPr b="0" lang="nl-NL" sz="1300" spc="-1" strike="noStrike">
                <a:solidFill>
                  <a:srgbClr val="000000"/>
                </a:solidFill>
                <a:latin typeface="Arial"/>
                <a:ea typeface="DejaVu Sans"/>
              </a:rPr>
              <a:t>,</a:t>
            </a:r>
            <a:r>
              <a:rPr b="1" lang="nl-NL" sz="1300" spc="-1" strike="noStrike">
                <a:solidFill>
                  <a:srgbClr val="c9211e"/>
                </a:solidFill>
                <a:latin typeface="Arial"/>
                <a:ea typeface="DejaVu Sans"/>
              </a:rPr>
              <a:t> not decrease by e-IDAS 2.0 </a:t>
            </a:r>
            <a:endParaRPr b="0" lang="nl-NL" sz="1300" spc="-1" strike="noStrike">
              <a:latin typeface="Arial"/>
            </a:endParaRPr>
          </a:p>
          <a:p>
            <a:pPr>
              <a:lnSpc>
                <a:spcPct val="100000"/>
              </a:lnSpc>
              <a:buNone/>
            </a:pPr>
            <a:r>
              <a:rPr b="1" lang="nl-NL" sz="1300" spc="-1" strike="noStrike">
                <a:solidFill>
                  <a:srgbClr val="c9211e"/>
                </a:solidFill>
                <a:latin typeface="Arial"/>
                <a:ea typeface="DejaVu Sans"/>
              </a:rPr>
              <a:t>Super complex ecosystem of ecosystems</a:t>
            </a:r>
            <a:endParaRPr b="0" lang="nl-NL" sz="1300" spc="-1" strike="noStrike">
              <a:latin typeface="Arial"/>
            </a:endParaRPr>
          </a:p>
          <a:p>
            <a:pPr marL="216000" indent="-216000">
              <a:lnSpc>
                <a:spcPct val="115000"/>
              </a:lnSpc>
              <a:buClr>
                <a:srgbClr val="000000"/>
              </a:buClr>
              <a:buSzPct val="45000"/>
              <a:buFont typeface="Wingdings" charset="2"/>
              <a:buChar char=""/>
            </a:pPr>
            <a:r>
              <a:rPr b="0" lang="nl-NL" sz="1300" spc="-1" strike="noStrike">
                <a:solidFill>
                  <a:srgbClr val="000000"/>
                </a:solidFill>
                <a:latin typeface="Arial"/>
                <a:ea typeface="DejaVu Sans"/>
              </a:rPr>
              <a:t>ID-wallet ecosystems interacting with traditional federative ID ecosystems, Idaas, OPA,...</a:t>
            </a:r>
            <a:br>
              <a:rPr sz="1300"/>
            </a:br>
            <a:r>
              <a:rPr b="0" lang="nl-NL" sz="1300" spc="-1" strike="noStrike">
                <a:solidFill>
                  <a:srgbClr val="000000"/>
                </a:solidFill>
                <a:latin typeface="Arial"/>
                <a:ea typeface="DejaVu Sans"/>
              </a:rPr>
              <a:t>Oversight for both users and providers may be lost</a:t>
            </a:r>
            <a:endParaRPr b="0" lang="nl-NL" sz="1300" spc="-1" strike="noStrike">
              <a:latin typeface="Arial"/>
            </a:endParaRPr>
          </a:p>
          <a:p>
            <a:pPr>
              <a:lnSpc>
                <a:spcPct val="115000"/>
              </a:lnSpc>
              <a:buNone/>
            </a:pPr>
            <a:endParaRPr b="0" lang="nl-NL" sz="1300" spc="-1" strike="noStrike">
              <a:latin typeface="Arial"/>
            </a:endParaRPr>
          </a:p>
          <a:p>
            <a:pPr>
              <a:lnSpc>
                <a:spcPct val="100000"/>
              </a:lnSpc>
              <a:buNone/>
            </a:pPr>
            <a:r>
              <a:rPr b="1" lang="nl-NL" sz="1300" spc="-1" strike="noStrike">
                <a:solidFill>
                  <a:srgbClr val="bf0041"/>
                </a:solidFill>
                <a:latin typeface="Arial"/>
                <a:ea typeface="DejaVu Sans"/>
              </a:rPr>
              <a:t>Classical IAM challenges will increase or become more exposed</a:t>
            </a:r>
            <a:r>
              <a:rPr b="0" lang="nl-NL" sz="1300" spc="-1" strike="noStrike">
                <a:solidFill>
                  <a:srgbClr val="bf0041"/>
                </a:solidFill>
                <a:latin typeface="Arial"/>
                <a:ea typeface="DejaVu Sans"/>
              </a:rPr>
              <a:t> </a:t>
            </a:r>
            <a:endParaRPr b="0" lang="nl-NL" sz="1300" spc="-1" strike="noStrike">
              <a:latin typeface="Arial"/>
            </a:endParaRPr>
          </a:p>
          <a:p>
            <a:pPr marL="216000" indent="-216000">
              <a:lnSpc>
                <a:spcPct val="115000"/>
              </a:lnSpc>
              <a:buClr>
                <a:srgbClr val="000000"/>
              </a:buClr>
              <a:buSzPct val="45000"/>
              <a:buFont typeface="Wingdings" charset="2"/>
              <a:buChar char=""/>
            </a:pPr>
            <a:r>
              <a:rPr b="0" lang="nl-NL" sz="1300" spc="-1" strike="noStrike">
                <a:solidFill>
                  <a:srgbClr val="000000"/>
                </a:solidFill>
                <a:latin typeface="Arial"/>
                <a:ea typeface="DejaVu Sans"/>
              </a:rPr>
              <a:t>E.g. delegated authorisation structures, role definitions / changes, data formats, internal correlation of duplicate entries, </a:t>
            </a:r>
            <a:br>
              <a:rPr sz="1300"/>
            </a:br>
            <a:r>
              <a:rPr b="0" lang="nl-NL" sz="1300" spc="-1" strike="noStrike">
                <a:solidFill>
                  <a:srgbClr val="000000"/>
                </a:solidFill>
                <a:latin typeface="Arial"/>
                <a:ea typeface="DejaVu Sans"/>
              </a:rPr>
              <a:t>re-enrolment and approval flows, third-party data definition, data quality and -ownership topics,...</a:t>
            </a:r>
            <a:r>
              <a:rPr b="1" lang="nl-NL" sz="1300" spc="-1" strike="noStrike">
                <a:solidFill>
                  <a:srgbClr val="0f0489"/>
                </a:solidFill>
                <a:latin typeface="Arial"/>
                <a:ea typeface="DejaVu Sans"/>
              </a:rPr>
              <a:t> </a:t>
            </a:r>
            <a:br>
              <a:rPr sz="1300"/>
            </a:br>
            <a:r>
              <a:rPr b="1" lang="nl-NL" sz="1300" spc="-1" strike="noStrike">
                <a:solidFill>
                  <a:srgbClr val="bf0041"/>
                </a:solidFill>
                <a:latin typeface="Arial"/>
                <a:ea typeface="DejaVu Sans"/>
              </a:rPr>
              <a:t>Decentralised ID models will increase complexity of these challenges</a:t>
            </a:r>
            <a:r>
              <a:rPr b="0" lang="nl-NL" sz="1300" spc="-1" strike="noStrike">
                <a:solidFill>
                  <a:srgbClr val="000000"/>
                </a:solidFill>
                <a:latin typeface="Arial"/>
                <a:ea typeface="DejaVu Sans"/>
              </a:rPr>
              <a:t> for organisations internally</a:t>
            </a:r>
            <a:endParaRPr b="0" lang="nl-NL" sz="1300" spc="-1" strike="noStrike">
              <a:latin typeface="Arial"/>
            </a:endParaRPr>
          </a:p>
          <a:p>
            <a:pPr>
              <a:lnSpc>
                <a:spcPct val="115000"/>
              </a:lnSpc>
              <a:buNone/>
            </a:pPr>
            <a:r>
              <a:rPr b="1" lang="nl-NL" sz="1300" spc="-1" strike="noStrike">
                <a:solidFill>
                  <a:srgbClr val="bf0041"/>
                </a:solidFill>
                <a:latin typeface="Arial"/>
                <a:ea typeface="DejaVu Sans"/>
              </a:rPr>
              <a:t>     </a:t>
            </a:r>
            <a:r>
              <a:rPr b="1" lang="nl-NL" sz="1300" spc="-1" strike="noStrike">
                <a:solidFill>
                  <a:srgbClr val="bf0041"/>
                </a:solidFill>
                <a:latin typeface="Arial"/>
                <a:ea typeface="DejaVu Sans"/>
              </a:rPr>
              <a:t>And interoperability challenges with existing technology and legacy</a:t>
            </a:r>
            <a:r>
              <a:rPr b="0" lang="nl-NL" sz="1300" spc="-1" strike="noStrike">
                <a:solidFill>
                  <a:srgbClr val="000000"/>
                </a:solidFill>
                <a:latin typeface="Arial"/>
                <a:ea typeface="DejaVu Sans"/>
              </a:rPr>
              <a:t> are probably not yet fully apparent</a:t>
            </a:r>
            <a:endParaRPr b="0" lang="nl-NL" sz="1300" spc="-1" strike="noStrike">
              <a:latin typeface="Arial"/>
            </a:endParaRPr>
          </a:p>
          <a:p>
            <a:pPr>
              <a:lnSpc>
                <a:spcPct val="115000"/>
              </a:lnSpc>
              <a:buNone/>
            </a:pPr>
            <a:endParaRPr b="0" lang="nl-NL" sz="1300" spc="-1" strike="noStrike">
              <a:latin typeface="Arial"/>
            </a:endParaRPr>
          </a:p>
          <a:p>
            <a:pPr>
              <a:lnSpc>
                <a:spcPct val="115000"/>
              </a:lnSpc>
              <a:buNone/>
            </a:pPr>
            <a:r>
              <a:rPr b="1" lang="nl-NL" sz="1300" spc="-1" strike="noStrike">
                <a:solidFill>
                  <a:srgbClr val="bf0041"/>
                </a:solidFill>
                <a:latin typeface="Arial"/>
                <a:ea typeface="DejaVu Sans"/>
              </a:rPr>
              <a:t>Transparent incident support flow with all parties</a:t>
            </a:r>
            <a:r>
              <a:rPr b="0" lang="nl-NL" sz="1300" spc="-1" strike="noStrike">
                <a:solidFill>
                  <a:srgbClr val="000000"/>
                </a:solidFill>
                <a:latin typeface="Arial"/>
                <a:ea typeface="DejaVu Sans"/>
              </a:rPr>
              <a:t> more difficult to establish (user, RP, Wallet Issuer, EAA Issuers, etc.) </a:t>
            </a:r>
            <a:endParaRPr b="0" lang="nl-NL" sz="1300" spc="-1" strike="noStrike">
              <a:latin typeface="Arial"/>
            </a:endParaRPr>
          </a:p>
          <a:p>
            <a:pPr marL="216000" indent="-216000">
              <a:lnSpc>
                <a:spcPct val="115000"/>
              </a:lnSpc>
              <a:buClr>
                <a:srgbClr val="000000"/>
              </a:buClr>
              <a:buSzPct val="45000"/>
              <a:buFont typeface="Wingdings" charset="2"/>
              <a:buChar char=""/>
            </a:pPr>
            <a:r>
              <a:rPr b="0" lang="nl-NL" sz="1300" spc="-1" strike="noStrike">
                <a:solidFill>
                  <a:srgbClr val="000000"/>
                </a:solidFill>
                <a:latin typeface="Arial"/>
                <a:ea typeface="DejaVu Sans"/>
              </a:rPr>
              <a:t>Finger pointing to each other for incident resolution at the cost of users</a:t>
            </a:r>
            <a:endParaRPr b="0" lang="nl-NL" sz="1300" spc="-1" strike="noStrike">
              <a:latin typeface="Arial"/>
            </a:endParaRPr>
          </a:p>
        </p:txBody>
      </p:sp>
      <p:sp>
        <p:nvSpPr>
          <p:cNvPr id="120" name=""/>
          <p:cNvSpPr/>
          <p:nvPr/>
        </p:nvSpPr>
        <p:spPr>
          <a:xfrm>
            <a:off x="360000" y="180000"/>
            <a:ext cx="9538560" cy="410760"/>
          </a:xfrm>
          <a:prstGeom prst="rect">
            <a:avLst/>
          </a:prstGeom>
          <a:noFill/>
          <a:ln w="0">
            <a:noFill/>
          </a:ln>
        </p:spPr>
        <p:style>
          <a:lnRef idx="0"/>
          <a:fillRef idx="0"/>
          <a:effectRef idx="0"/>
          <a:fontRef idx="minor"/>
        </p:style>
        <p:txBody>
          <a:bodyPr lIns="90000" rIns="90000" tIns="45000" bIns="45000" anchor="t">
            <a:normAutofit fontScale="93000"/>
          </a:bodyPr>
          <a:p>
            <a:pPr>
              <a:lnSpc>
                <a:spcPct val="150000"/>
              </a:lnSpc>
              <a:buNone/>
            </a:pPr>
            <a:r>
              <a:rPr b="1" lang="nl-NL" sz="1500" spc="-1" strike="noStrike">
                <a:solidFill>
                  <a:srgbClr val="000000"/>
                </a:solidFill>
                <a:latin typeface="Arial"/>
                <a:ea typeface="DejaVu Sans"/>
              </a:rPr>
              <a:t>3 - COMPLEXITY INCREASED COMPARED TO PREVIOUS E-IDAS </a:t>
            </a:r>
            <a:endParaRPr b="0" lang="nl-NL" sz="1500" spc="-1" strike="noStrike">
              <a:latin typeface="Arial"/>
            </a:endParaRPr>
          </a:p>
        </p:txBody>
      </p:sp>
      <p:pic>
        <p:nvPicPr>
          <p:cNvPr id="121" name="" descr=""/>
          <p:cNvPicPr/>
          <p:nvPr/>
        </p:nvPicPr>
        <p:blipFill>
          <a:blip r:embed="rId1"/>
          <a:stretch/>
        </p:blipFill>
        <p:spPr>
          <a:xfrm>
            <a:off x="8842320" y="238320"/>
            <a:ext cx="1092600" cy="6246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2" name="" descr=""/>
          <p:cNvPicPr/>
          <p:nvPr/>
        </p:nvPicPr>
        <p:blipFill>
          <a:blip r:embed="rId1"/>
          <a:stretch/>
        </p:blipFill>
        <p:spPr>
          <a:xfrm>
            <a:off x="215280" y="1620000"/>
            <a:ext cx="6864840" cy="4048200"/>
          </a:xfrm>
          <a:prstGeom prst="rect">
            <a:avLst/>
          </a:prstGeom>
          <a:ln w="0">
            <a:noFill/>
          </a:ln>
        </p:spPr>
      </p:pic>
      <p:sp>
        <p:nvSpPr>
          <p:cNvPr id="123" name=""/>
          <p:cNvSpPr/>
          <p:nvPr/>
        </p:nvSpPr>
        <p:spPr>
          <a:xfrm>
            <a:off x="200520" y="324000"/>
            <a:ext cx="6676920" cy="1323360"/>
          </a:xfrm>
          <a:prstGeom prst="rect">
            <a:avLst/>
          </a:prstGeom>
          <a:noFill/>
          <a:ln w="0">
            <a:noFill/>
          </a:ln>
        </p:spPr>
        <p:style>
          <a:lnRef idx="0"/>
          <a:fillRef idx="0"/>
          <a:effectRef idx="0"/>
          <a:fontRef idx="minor"/>
        </p:style>
        <p:txBody>
          <a:bodyPr lIns="90000" rIns="90000" tIns="45000" bIns="45000" anchor="ctr">
            <a:noAutofit/>
          </a:bodyPr>
          <a:p>
            <a:pPr algn="just">
              <a:lnSpc>
                <a:spcPct val="150000"/>
              </a:lnSpc>
              <a:buNone/>
            </a:pPr>
            <a:r>
              <a:rPr b="0" lang="nl-NL" sz="1100" spc="-1" strike="noStrike">
                <a:solidFill>
                  <a:srgbClr val="000000"/>
                </a:solidFill>
                <a:latin typeface="Arial"/>
                <a:ea typeface="DejaVu Sans"/>
              </a:rPr>
              <a:t>2022-04-25 Update - Member states Sweden, Finland, Luxembourg and France are in the final stages of consortium membership. Norway, Germany and Greece in detailed discussion. Several other member states started discussions. Non-government participants: Sicpa, DSGV (German Savings Bank Association), Archipels, ID Union, University of the Aegean, Digidentity, Signicat, NETS, Intesi, InfoCert, Avast, Validated ID, Spherity, Amadeus, SIDN, Skyteam.</a:t>
            </a:r>
            <a:endParaRPr b="0" lang="nl-NL" sz="1100" spc="-1" strike="noStrike">
              <a:latin typeface="Arial"/>
            </a:endParaRPr>
          </a:p>
        </p:txBody>
      </p:sp>
      <p:sp>
        <p:nvSpPr>
          <p:cNvPr id="124" name=""/>
          <p:cNvSpPr/>
          <p:nvPr/>
        </p:nvSpPr>
        <p:spPr>
          <a:xfrm>
            <a:off x="252000" y="0"/>
            <a:ext cx="5823360" cy="37080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1" lang="nl-NL" sz="1300" spc="-1" strike="noStrike">
                <a:solidFill>
                  <a:srgbClr val="000000"/>
                </a:solidFill>
                <a:latin typeface="Arial"/>
                <a:ea typeface="DejaVu Sans"/>
              </a:rPr>
              <a:t>eudiwalletconsortium.org</a:t>
            </a:r>
            <a:endParaRPr b="0" lang="nl-NL" sz="1300" spc="-1" strike="noStrike">
              <a:latin typeface="Arial"/>
            </a:endParaRPr>
          </a:p>
        </p:txBody>
      </p:sp>
      <p:pic>
        <p:nvPicPr>
          <p:cNvPr id="125" name="" descr=""/>
          <p:cNvPicPr/>
          <p:nvPr/>
        </p:nvPicPr>
        <p:blipFill>
          <a:blip r:embed="rId2"/>
          <a:stretch/>
        </p:blipFill>
        <p:spPr>
          <a:xfrm>
            <a:off x="6640920" y="3238200"/>
            <a:ext cx="3463920" cy="1947960"/>
          </a:xfrm>
          <a:prstGeom prst="rect">
            <a:avLst/>
          </a:prstGeom>
          <a:ln w="0">
            <a:noFill/>
          </a:ln>
        </p:spPr>
      </p:pic>
      <p:sp>
        <p:nvSpPr>
          <p:cNvPr id="126" name=""/>
          <p:cNvSpPr/>
          <p:nvPr/>
        </p:nvSpPr>
        <p:spPr>
          <a:xfrm>
            <a:off x="7457040" y="5038920"/>
            <a:ext cx="1927440" cy="410760"/>
          </a:xfrm>
          <a:prstGeom prst="rect">
            <a:avLst/>
          </a:prstGeom>
          <a:noFill/>
          <a:ln w="0">
            <a:noFill/>
          </a:ln>
        </p:spPr>
        <p:style>
          <a:lnRef idx="0"/>
          <a:fillRef idx="0"/>
          <a:effectRef idx="0"/>
          <a:fontRef idx="minor"/>
        </p:style>
        <p:txBody>
          <a:bodyPr lIns="90000" rIns="90000" tIns="45000" bIns="45000" anchor="t">
            <a:normAutofit fontScale="89000"/>
          </a:bodyPr>
          <a:p>
            <a:pPr>
              <a:lnSpc>
                <a:spcPct val="150000"/>
              </a:lnSpc>
              <a:buNone/>
            </a:pPr>
            <a:r>
              <a:rPr b="1" lang="nl-NL" sz="1300" spc="-1" strike="noStrike">
                <a:solidFill>
                  <a:srgbClr val="000000"/>
                </a:solidFill>
                <a:latin typeface="Arial"/>
                <a:ea typeface="DejaVu Sans"/>
              </a:rPr>
              <a:t>Germany: IDunion 2021</a:t>
            </a:r>
            <a:endParaRPr b="0" lang="nl-NL" sz="1300" spc="-1" strike="noStrike">
              <a:latin typeface="Arial"/>
            </a:endParaRPr>
          </a:p>
        </p:txBody>
      </p:sp>
      <p:pic>
        <p:nvPicPr>
          <p:cNvPr id="127" name="" descr=""/>
          <p:cNvPicPr/>
          <p:nvPr/>
        </p:nvPicPr>
        <p:blipFill>
          <a:blip r:embed="rId3"/>
          <a:srcRect l="15096" t="0" r="0" b="9447"/>
          <a:stretch/>
        </p:blipFill>
        <p:spPr>
          <a:xfrm>
            <a:off x="7110000" y="7200"/>
            <a:ext cx="2995920" cy="2875680"/>
          </a:xfrm>
          <a:prstGeom prst="rect">
            <a:avLst/>
          </a:prstGeom>
          <a:ln w="0">
            <a:noFill/>
          </a:ln>
        </p:spPr>
      </p:pic>
      <p:sp>
        <p:nvSpPr>
          <p:cNvPr id="128" name=""/>
          <p:cNvSpPr/>
          <p:nvPr/>
        </p:nvSpPr>
        <p:spPr>
          <a:xfrm rot="21597600">
            <a:off x="7470000" y="2921760"/>
            <a:ext cx="2625120" cy="327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nl-NL" sz="1300" spc="-1" strike="noStrike">
                <a:solidFill>
                  <a:srgbClr val="000000"/>
                </a:solidFill>
                <a:latin typeface="Arial"/>
                <a:ea typeface="DejaVu Sans"/>
              </a:rPr>
              <a:t>National ID ecosystems EU</a:t>
            </a:r>
            <a:endParaRPr b="0" lang="nl-NL" sz="1300" spc="-1" strike="noStrike">
              <a:latin typeface="Arial"/>
            </a:endParaRPr>
          </a:p>
          <a:p>
            <a:pPr>
              <a:lnSpc>
                <a:spcPct val="100000"/>
              </a:lnSpc>
              <a:buNone/>
            </a:pPr>
            <a:r>
              <a:rPr b="0" lang="nl-NL" sz="1000" spc="-1" strike="noStrike">
                <a:solidFill>
                  <a:srgbClr val="000000"/>
                </a:solidFill>
                <a:latin typeface="Arial"/>
                <a:ea typeface="DejaVu Sans"/>
              </a:rPr>
              <a:t>Source: Signicat, 2022</a:t>
            </a:r>
            <a:endParaRPr b="0" lang="nl-NL" sz="1000" spc="-1" strike="noStrike">
              <a:latin typeface="Arial"/>
            </a:endParaRPr>
          </a:p>
        </p:txBody>
      </p:sp>
      <p:sp>
        <p:nvSpPr>
          <p:cNvPr id="129" name=""/>
          <p:cNvSpPr/>
          <p:nvPr/>
        </p:nvSpPr>
        <p:spPr>
          <a:xfrm>
            <a:off x="-2509560" y="-1872360"/>
            <a:ext cx="5373360" cy="365040"/>
          </a:xfrm>
          <a:prstGeom prst="rect">
            <a:avLst/>
          </a:prstGeom>
          <a:noFill/>
          <a:ln w="0">
            <a:noFill/>
          </a:ln>
        </p:spPr>
        <p:style>
          <a:lnRef idx="0"/>
          <a:fillRef idx="0"/>
          <a:effectRef idx="0"/>
          <a:fontRef idx="minor"/>
        </p:style>
        <p:txBody>
          <a:bodyPr lIns="90000" rIns="90000" tIns="45000" bIns="45000" anchor="t">
            <a:normAutofit fontScale="92000"/>
          </a:bodyPr>
          <a:p>
            <a:pPr>
              <a:lnSpc>
                <a:spcPct val="150000"/>
              </a:lnSpc>
              <a:buNone/>
            </a:pPr>
            <a:r>
              <a:rPr b="1" lang="nl-NL" sz="1300" spc="-1" strike="noStrike" u="sng">
                <a:solidFill>
                  <a:srgbClr val="0000ff"/>
                </a:solidFill>
                <a:uFillTx/>
                <a:latin typeface="Arial"/>
                <a:ea typeface="DejaVu Sans"/>
                <a:hlinkClick r:id="rId4"/>
              </a:rPr>
              <a:t>https://eudiwalletconsortium.org/</a:t>
            </a:r>
            <a:r>
              <a:rPr b="1" lang="nl-NL" sz="1300" spc="-1" strike="noStrike" u="sng">
                <a:solidFill>
                  <a:srgbClr val="0000ff"/>
                </a:solidFill>
                <a:uFillTx/>
                <a:latin typeface="Arial"/>
                <a:ea typeface="DejaVu Sans"/>
                <a:hlinkClick r:id="rId5"/>
              </a:rPr>
              <a:t>https://eudiwalletconsortium.org/</a:t>
            </a:r>
            <a:endParaRPr b="0" lang="nl-NL" sz="13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1230</TotalTime>
  <Application>LibreOffice/7.3.3.2$Windows_X86_64 LibreOffice_project/d1d0ea68f081ee2800a922cac8f79445e4603348</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nl-NL</dc:language>
  <cp:lastModifiedBy/>
  <dcterms:modified xsi:type="dcterms:W3CDTF">2022-06-22T08:48:20Z</dcterms:modified>
  <cp:revision>339</cp:revision>
  <dc:subject/>
  <dc:title/>
</cp:coreProperties>
</file>

<file path=docProps/custom.xml><?xml version="1.0" encoding="utf-8"?>
<Properties xmlns="http://schemas.openxmlformats.org/officeDocument/2006/custom-properties" xmlns:vt="http://schemas.openxmlformats.org/officeDocument/2006/docPropsVTypes"/>
</file>